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3.xml" ContentType="application/vnd.openxmlformats-officedocument.presentationml.tags+xml"/>
  <Override PartName="/ppt/notesSlides/notesSlide56.xml" ContentType="application/vnd.openxmlformats-officedocument.presentationml.notesSlide+xml"/>
  <Override PartName="/ppt/tags/tag4.xml" ContentType="application/vnd.openxmlformats-officedocument.presentationml.tags+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357" r:id="rId2"/>
    <p:sldId id="449" r:id="rId3"/>
    <p:sldId id="511" r:id="rId4"/>
    <p:sldId id="513" r:id="rId5"/>
    <p:sldId id="514" r:id="rId6"/>
    <p:sldId id="515" r:id="rId7"/>
    <p:sldId id="516" r:id="rId8"/>
    <p:sldId id="517" r:id="rId9"/>
    <p:sldId id="518" r:id="rId10"/>
    <p:sldId id="519" r:id="rId11"/>
    <p:sldId id="521" r:id="rId12"/>
    <p:sldId id="531" r:id="rId13"/>
    <p:sldId id="522" r:id="rId14"/>
    <p:sldId id="523" r:id="rId15"/>
    <p:sldId id="524" r:id="rId16"/>
    <p:sldId id="525" r:id="rId17"/>
    <p:sldId id="526" r:id="rId18"/>
    <p:sldId id="527" r:id="rId19"/>
    <p:sldId id="566" r:id="rId20"/>
    <p:sldId id="529" r:id="rId21"/>
    <p:sldId id="530" r:id="rId22"/>
    <p:sldId id="532" r:id="rId23"/>
    <p:sldId id="535" r:id="rId24"/>
    <p:sldId id="536" r:id="rId25"/>
    <p:sldId id="537" r:id="rId26"/>
    <p:sldId id="570" r:id="rId27"/>
    <p:sldId id="538" r:id="rId28"/>
    <p:sldId id="539" r:id="rId29"/>
    <p:sldId id="561" r:id="rId30"/>
    <p:sldId id="562" r:id="rId31"/>
    <p:sldId id="540" r:id="rId32"/>
    <p:sldId id="541" r:id="rId33"/>
    <p:sldId id="563" r:id="rId34"/>
    <p:sldId id="568" r:id="rId35"/>
    <p:sldId id="542" r:id="rId36"/>
    <p:sldId id="567" r:id="rId37"/>
    <p:sldId id="543" r:id="rId38"/>
    <p:sldId id="564" r:id="rId39"/>
    <p:sldId id="544" r:id="rId40"/>
    <p:sldId id="545" r:id="rId41"/>
    <p:sldId id="546" r:id="rId42"/>
    <p:sldId id="547" r:id="rId43"/>
    <p:sldId id="548" r:id="rId44"/>
    <p:sldId id="549" r:id="rId45"/>
    <p:sldId id="550" r:id="rId46"/>
    <p:sldId id="552" r:id="rId47"/>
    <p:sldId id="553" r:id="rId48"/>
    <p:sldId id="554" r:id="rId49"/>
    <p:sldId id="555" r:id="rId50"/>
    <p:sldId id="556" r:id="rId51"/>
    <p:sldId id="557" r:id="rId52"/>
    <p:sldId id="558" r:id="rId53"/>
    <p:sldId id="559" r:id="rId54"/>
    <p:sldId id="560" r:id="rId55"/>
    <p:sldId id="569" r:id="rId56"/>
    <p:sldId id="565" r:id="rId57"/>
    <p:sldId id="450" r:id="rId58"/>
    <p:sldId id="451" r:id="rId59"/>
  </p:sldIdLst>
  <p:sldSz cx="12192000" cy="6858000"/>
  <p:notesSz cx="6858000" cy="9144000"/>
  <p:custDataLst>
    <p:tags r:id="rId6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w" id="{3DC8E3E3-9D3D-4922-930E-824DB4B07A26}">
          <p14:sldIdLst>
            <p14:sldId id="357"/>
            <p14:sldId id="449"/>
            <p14:sldId id="511"/>
            <p14:sldId id="513"/>
            <p14:sldId id="514"/>
            <p14:sldId id="515"/>
            <p14:sldId id="516"/>
            <p14:sldId id="517"/>
            <p14:sldId id="518"/>
            <p14:sldId id="519"/>
            <p14:sldId id="521"/>
            <p14:sldId id="531"/>
            <p14:sldId id="522"/>
            <p14:sldId id="523"/>
            <p14:sldId id="524"/>
            <p14:sldId id="525"/>
            <p14:sldId id="526"/>
            <p14:sldId id="527"/>
            <p14:sldId id="566"/>
            <p14:sldId id="529"/>
            <p14:sldId id="530"/>
            <p14:sldId id="532"/>
            <p14:sldId id="535"/>
            <p14:sldId id="536"/>
            <p14:sldId id="537"/>
            <p14:sldId id="570"/>
            <p14:sldId id="538"/>
            <p14:sldId id="539"/>
            <p14:sldId id="561"/>
            <p14:sldId id="562"/>
            <p14:sldId id="540"/>
            <p14:sldId id="541"/>
            <p14:sldId id="563"/>
            <p14:sldId id="568"/>
            <p14:sldId id="542"/>
            <p14:sldId id="567"/>
            <p14:sldId id="543"/>
            <p14:sldId id="564"/>
            <p14:sldId id="544"/>
            <p14:sldId id="545"/>
            <p14:sldId id="546"/>
            <p14:sldId id="547"/>
            <p14:sldId id="548"/>
            <p14:sldId id="549"/>
            <p14:sldId id="550"/>
            <p14:sldId id="552"/>
            <p14:sldId id="553"/>
            <p14:sldId id="554"/>
            <p14:sldId id="555"/>
            <p14:sldId id="556"/>
            <p14:sldId id="557"/>
            <p14:sldId id="558"/>
            <p14:sldId id="559"/>
            <p14:sldId id="560"/>
            <p14:sldId id="569"/>
            <p14:sldId id="565"/>
            <p14:sldId id="450"/>
            <p14:sldId id="451"/>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cDonald,Kellie" initials="M" lastIdx="3" clrIdx="0">
    <p:extLst>
      <p:ext uri="{19B8F6BF-5375-455C-9EA6-DF929625EA0E}">
        <p15:presenceInfo xmlns:p15="http://schemas.microsoft.com/office/powerpoint/2012/main" userId="S::goughnourkl@ufl.edu::00853a30-b886-407b-aa83-597a4aa7949f" providerId="AD"/>
      </p:ext>
    </p:extLst>
  </p:cmAuthor>
  <p:cmAuthor id="2" name="Martin,Joshua L" initials="ML" lastIdx="11" clrIdx="1">
    <p:extLst>
      <p:ext uri="{19B8F6BF-5375-455C-9EA6-DF929625EA0E}">
        <p15:presenceInfo xmlns:p15="http://schemas.microsoft.com/office/powerpoint/2012/main" userId="S::joshua.martin@ufl.edu::25286dc8-54d3-41a1-9686-62cd67066567" providerId="AD"/>
      </p:ext>
    </p:extLst>
  </p:cmAuthor>
  <p:cmAuthor id="3" name="Resch,Cheryl" initials="R" lastIdx="5" clrIdx="2">
    <p:extLst>
      <p:ext uri="{19B8F6BF-5375-455C-9EA6-DF929625EA0E}">
        <p15:presenceInfo xmlns:p15="http://schemas.microsoft.com/office/powerpoint/2012/main" userId="S::cheryl.resch@ufl.edu::2c8167c4-9c5c-4931-a567-8c8feb0ce4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BE8"/>
    <a:srgbClr val="FCF1A2"/>
    <a:srgbClr val="000000"/>
    <a:srgbClr val="FAE860"/>
    <a:srgbClr val="26211C"/>
    <a:srgbClr val="2B2C3B"/>
    <a:srgbClr val="575656"/>
    <a:srgbClr val="333132"/>
    <a:srgbClr val="717777"/>
    <a:srgbClr val="E3E6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04" autoAdjust="0"/>
    <p:restoredTop sz="78244" autoAdjust="0"/>
  </p:normalViewPr>
  <p:slideViewPr>
    <p:cSldViewPr snapToGrid="0" showGuides="1">
      <p:cViewPr>
        <p:scale>
          <a:sx n="97" d="100"/>
          <a:sy n="97" d="100"/>
        </p:scale>
        <p:origin x="1248" y="-168"/>
      </p:cViewPr>
      <p:guideLst>
        <p:guide orient="horz" pos="2136"/>
        <p:guide pos="3840"/>
      </p:guideLst>
    </p:cSldViewPr>
  </p:slideViewPr>
  <p:outlineViewPr>
    <p:cViewPr>
      <p:scale>
        <a:sx n="33" d="100"/>
        <a:sy n="33" d="100"/>
      </p:scale>
      <p:origin x="0" y="-4614"/>
    </p:cViewPr>
  </p:outlineViewPr>
  <p:notesTextViewPr>
    <p:cViewPr>
      <p:scale>
        <a:sx n="100" d="100"/>
        <a:sy n="100" d="100"/>
      </p:scale>
      <p:origin x="0" y="0"/>
    </p:cViewPr>
  </p:notesTextViewPr>
  <p:sorterViewPr>
    <p:cViewPr>
      <p:scale>
        <a:sx n="100" d="100"/>
        <a:sy n="100" d="100"/>
      </p:scale>
      <p:origin x="0" y="-2803"/>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tags" Target="tags/tag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93BCE-4788-4515-BBD8-9108AB8560EF}" type="datetimeFigureOut">
              <a:rPr lang="en-US" smtClean="0"/>
              <a:t>12/30/22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37217-9793-4C9A-AF1C-443ACF2A3F9E}" type="slidenum">
              <a:rPr lang="en-US" smtClean="0"/>
              <a:t>‹#›</a:t>
            </a:fld>
            <a:endParaRPr lang="en-US"/>
          </a:p>
        </p:txBody>
      </p:sp>
    </p:spTree>
    <p:extLst>
      <p:ext uri="{BB962C8B-B14F-4D97-AF65-F5344CB8AC3E}">
        <p14:creationId xmlns:p14="http://schemas.microsoft.com/office/powerpoint/2010/main" val="3616718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pPr marL="0" marR="0">
              <a:lnSpc>
                <a:spcPct val="115000"/>
              </a:lnSpc>
              <a:spcBef>
                <a:spcPts val="0"/>
              </a:spcBef>
              <a:spcAft>
                <a:spcPts val="1000"/>
              </a:spcAft>
            </a:pPr>
            <a:r>
              <a:rPr lang="en-US" b="0" dirty="0"/>
              <a:t>Welcome back to CDA3101, Module 3. </a:t>
            </a:r>
            <a:r>
              <a:rPr lang="en-US" sz="1800" dirty="0">
                <a:effectLst/>
                <a:latin typeface="Cambria" panose="02040503050406030204" pitchFamily="18" charset="0"/>
                <a:ea typeface="Cambria" panose="02040503050406030204" pitchFamily="18" charset="0"/>
                <a:cs typeface="Cambria" panose="02040503050406030204" pitchFamily="18" charset="0"/>
              </a:rPr>
              <a:t>In this video, we’re going to learn how to write recursive procedures in ARM</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2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12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E5037217-9793-4C9A-AF1C-443ACF2A3F9E}" type="slidenum">
              <a:rPr lang="en-US" smtClean="0"/>
              <a:t>2</a:t>
            </a:fld>
            <a:endParaRPr lang="en-US"/>
          </a:p>
        </p:txBody>
      </p:sp>
    </p:spTree>
    <p:extLst>
      <p:ext uri="{BB962C8B-B14F-4D97-AF65-F5344CB8AC3E}">
        <p14:creationId xmlns:p14="http://schemas.microsoft.com/office/powerpoint/2010/main" val="123898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and we’ll store the value in register X0 on the stack.</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lang="en-US" sz="1800" dirty="0">
                <a:effectLst/>
                <a:latin typeface="Cambria" panose="02040503050406030204" pitchFamily="18" charset="0"/>
                <a:ea typeface="Cambria" panose="02040503050406030204" pitchFamily="18" charset="0"/>
                <a:cs typeface="Cambria" panose="02040503050406030204" pitchFamily="18" charset="0"/>
              </a:rPr>
              <a:t>Before we call our procedure, we need to update the argument register X0.  </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11</a:t>
            </a:fld>
            <a:endParaRPr lang="en-US"/>
          </a:p>
        </p:txBody>
      </p:sp>
    </p:spTree>
    <p:extLst>
      <p:ext uri="{BB962C8B-B14F-4D97-AF65-F5344CB8AC3E}">
        <p14:creationId xmlns:p14="http://schemas.microsoft.com/office/powerpoint/2010/main" val="3546553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The high level code says we recursively call with n-1 as an argument</a:t>
            </a:r>
          </a:p>
          <a:p>
            <a:pPr marL="0" marR="0">
              <a:lnSpc>
                <a:spcPct val="115000"/>
              </a:lnSpc>
              <a:spcBef>
                <a:spcPts val="0"/>
              </a:spcBef>
              <a:spcAft>
                <a:spcPts val="1000"/>
              </a:spcAft>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12</a:t>
            </a:fld>
            <a:endParaRPr lang="en-US"/>
          </a:p>
        </p:txBody>
      </p:sp>
    </p:spTree>
    <p:extLst>
      <p:ext uri="{BB962C8B-B14F-4D97-AF65-F5344CB8AC3E}">
        <p14:creationId xmlns:p14="http://schemas.microsoft.com/office/powerpoint/2010/main" val="2832253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n is in register X0, so we subtract 1 from it</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13</a:t>
            </a:fld>
            <a:endParaRPr lang="en-US"/>
          </a:p>
        </p:txBody>
      </p:sp>
    </p:spTree>
    <p:extLst>
      <p:ext uri="{BB962C8B-B14F-4D97-AF65-F5344CB8AC3E}">
        <p14:creationId xmlns:p14="http://schemas.microsoft.com/office/powerpoint/2010/main" val="921592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then we branch and link to fact, recursively calling the fact procedure</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14</a:t>
            </a:fld>
            <a:endParaRPr lang="en-US"/>
          </a:p>
        </p:txBody>
      </p:sp>
    </p:spTree>
    <p:extLst>
      <p:ext uri="{BB962C8B-B14F-4D97-AF65-F5344CB8AC3E}">
        <p14:creationId xmlns:p14="http://schemas.microsoft.com/office/powerpoint/2010/main" val="3729855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When our recursive call is done, execution continues on with next instruction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lang="en-US" sz="1800" dirty="0">
                <a:effectLst/>
                <a:latin typeface="Cambria" panose="02040503050406030204" pitchFamily="18" charset="0"/>
                <a:ea typeface="Cambria" panose="02040503050406030204" pitchFamily="18" charset="0"/>
                <a:cs typeface="Cambria" panose="02040503050406030204" pitchFamily="18" charset="0"/>
              </a:rPr>
              <a:t>The value that our recursive call calculated is in the register X1</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15</a:t>
            </a:fld>
            <a:endParaRPr lang="en-US"/>
          </a:p>
        </p:txBody>
      </p:sp>
    </p:spTree>
    <p:extLst>
      <p:ext uri="{BB962C8B-B14F-4D97-AF65-F5344CB8AC3E}">
        <p14:creationId xmlns:p14="http://schemas.microsoft.com/office/powerpoint/2010/main" val="3510809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After returning from the recursive procedure call, we restore the values we saved on the stack back into registers</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We load the value of n back into register x0</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16</a:t>
            </a:fld>
            <a:endParaRPr lang="en-US"/>
          </a:p>
        </p:txBody>
      </p:sp>
    </p:spTree>
    <p:extLst>
      <p:ext uri="{BB962C8B-B14F-4D97-AF65-F5344CB8AC3E}">
        <p14:creationId xmlns:p14="http://schemas.microsoft.com/office/powerpoint/2010/main" val="4010718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We load the return address back into x30</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17</a:t>
            </a:fld>
            <a:endParaRPr lang="en-US"/>
          </a:p>
        </p:txBody>
      </p:sp>
    </p:spTree>
    <p:extLst>
      <p:ext uri="{BB962C8B-B14F-4D97-AF65-F5344CB8AC3E}">
        <p14:creationId xmlns:p14="http://schemas.microsoft.com/office/powerpoint/2010/main" val="495014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lang="en-US" sz="1800" dirty="0">
                <a:effectLst/>
                <a:latin typeface="Cambria" panose="02040503050406030204" pitchFamily="18" charset="0"/>
                <a:ea typeface="Cambria" panose="02040503050406030204" pitchFamily="18" charset="0"/>
                <a:cs typeface="Cambria" panose="02040503050406030204" pitchFamily="18" charset="0"/>
              </a:rPr>
              <a:t>And we remove the stack frame by moving the stack pointer up</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Now we have to multiply the value returned from the recursive call by n</a:t>
            </a:r>
          </a:p>
          <a:p>
            <a:pPr marL="0" marR="0">
              <a:lnSpc>
                <a:spcPct val="115000"/>
              </a:lnSpc>
              <a:spcBef>
                <a:spcPts val="0"/>
              </a:spcBef>
              <a:spcAft>
                <a:spcPts val="1000"/>
              </a:spcAft>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18</a:t>
            </a:fld>
            <a:endParaRPr lang="en-US"/>
          </a:p>
        </p:txBody>
      </p:sp>
    </p:spTree>
    <p:extLst>
      <p:ext uri="{BB962C8B-B14F-4D97-AF65-F5344CB8AC3E}">
        <p14:creationId xmlns:p14="http://schemas.microsoft.com/office/powerpoint/2010/main" val="643396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The value returned from the call to factorial with an argument of n-1 is in register X1</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19</a:t>
            </a:fld>
            <a:endParaRPr lang="en-US"/>
          </a:p>
        </p:txBody>
      </p:sp>
    </p:spTree>
    <p:extLst>
      <p:ext uri="{BB962C8B-B14F-4D97-AF65-F5344CB8AC3E}">
        <p14:creationId xmlns:p14="http://schemas.microsoft.com/office/powerpoint/2010/main" val="4206876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So we multiply the value returned by the previous call, in X1 by n, in X0, and place it in register X1</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20</a:t>
            </a:fld>
            <a:endParaRPr lang="en-US"/>
          </a:p>
        </p:txBody>
      </p:sp>
    </p:spTree>
    <p:extLst>
      <p:ext uri="{BB962C8B-B14F-4D97-AF65-F5344CB8AC3E}">
        <p14:creationId xmlns:p14="http://schemas.microsoft.com/office/powerpoint/2010/main" val="2238429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1" dirty="0"/>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Here we have the high level code for calculating factorial </a:t>
            </a:r>
            <a:endParaRPr lang="en-US" sz="1800" dirty="0">
              <a:solidFill>
                <a:srgbClr val="FF0000"/>
              </a:solidFill>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The ARM code will start with the label for the procedure.   Our fact procedure has one argument, n, and it will be in register x0</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First we will determine if n is greater than 1.  </a:t>
            </a:r>
          </a:p>
          <a:p>
            <a:pPr marL="0" marR="0">
              <a:lnSpc>
                <a:spcPct val="115000"/>
              </a:lnSpc>
              <a:spcBef>
                <a:spcPts val="0"/>
              </a:spcBef>
              <a:spcAft>
                <a:spcPts val="1000"/>
              </a:spcAft>
            </a:pPr>
            <a:endParaRPr lang="en-US" sz="10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a:t>
            </a:fld>
            <a:endParaRPr lang="en-US"/>
          </a:p>
        </p:txBody>
      </p:sp>
    </p:spTree>
    <p:extLst>
      <p:ext uri="{BB962C8B-B14F-4D97-AF65-F5344CB8AC3E}">
        <p14:creationId xmlns:p14="http://schemas.microsoft.com/office/powerpoint/2010/main" val="1875708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Then we return via a branch to register X30.</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And there you have it!  One line of high level code turned into 14 lines of machine code!</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lang="en-US" sz="1800" dirty="0">
                <a:effectLst/>
                <a:latin typeface="Cambria" panose="02040503050406030204" pitchFamily="18" charset="0"/>
                <a:ea typeface="Cambria" panose="02040503050406030204" pitchFamily="18" charset="0"/>
                <a:cs typeface="Cambria" panose="02040503050406030204" pitchFamily="18" charset="0"/>
              </a:rPr>
              <a:t>Let’s do a run through the code</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21</a:t>
            </a:fld>
            <a:endParaRPr lang="en-US"/>
          </a:p>
        </p:txBody>
      </p:sp>
    </p:spTree>
    <p:extLst>
      <p:ext uri="{BB962C8B-B14F-4D97-AF65-F5344CB8AC3E}">
        <p14:creationId xmlns:p14="http://schemas.microsoft.com/office/powerpoint/2010/main" val="768012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Let’s call the procedure fact with an argument of 3.  </a:t>
            </a:r>
            <a:r>
              <a:rPr lang="en-US" sz="1800" b="1" dirty="0">
                <a:effectLst/>
                <a:latin typeface="Cambria" panose="02040503050406030204" pitchFamily="18" charset="0"/>
                <a:ea typeface="Cambria" panose="02040503050406030204" pitchFamily="18" charset="0"/>
                <a:cs typeface="Cambria" panose="02040503050406030204" pitchFamily="18" charset="0"/>
              </a:rPr>
              <a:t>[CLICK]</a:t>
            </a: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We will be calculating the factorial of 3. </a:t>
            </a:r>
            <a:r>
              <a:rPr lang="en-US" sz="1800" b="1" dirty="0">
                <a:effectLst/>
                <a:latin typeface="Cambria" panose="02040503050406030204" pitchFamily="18" charset="0"/>
                <a:ea typeface="Cambria" panose="02040503050406030204" pitchFamily="18" charset="0"/>
                <a:cs typeface="Cambria" panose="02040503050406030204" pitchFamily="18" charset="0"/>
              </a:rPr>
              <a:t>[CLICK]</a:t>
            </a: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When the code is first entered, and execution commences at the “fact:” label, X0 has a value of 3. </a:t>
            </a:r>
            <a:r>
              <a:rPr lang="en-US" sz="1800" b="1" dirty="0">
                <a:effectLst/>
                <a:latin typeface="Cambria" panose="02040503050406030204" pitchFamily="18" charset="0"/>
                <a:ea typeface="Cambria" panose="02040503050406030204" pitchFamily="18" charset="0"/>
                <a:cs typeface="Cambria" panose="02040503050406030204" pitchFamily="18" charset="0"/>
              </a:rPr>
              <a:t>[CLICK]</a:t>
            </a: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For the sake of example, we are going to say that X30, the return address, currently has the value shown.</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22</a:t>
            </a:fld>
            <a:endParaRPr lang="en-US"/>
          </a:p>
        </p:txBody>
      </p:sp>
    </p:spTree>
    <p:extLst>
      <p:ext uri="{BB962C8B-B14F-4D97-AF65-F5344CB8AC3E}">
        <p14:creationId xmlns:p14="http://schemas.microsoft.com/office/powerpoint/2010/main" val="2942825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When the sub and set flags is executed, we find that x0 minus 1 is not zero.</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So the B.gt instruction jumps to the recurse label</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23</a:t>
            </a:fld>
            <a:endParaRPr lang="en-US"/>
          </a:p>
        </p:txBody>
      </p:sp>
    </p:spTree>
    <p:extLst>
      <p:ext uri="{BB962C8B-B14F-4D97-AF65-F5344CB8AC3E}">
        <p14:creationId xmlns:p14="http://schemas.microsoft.com/office/powerpoint/2010/main" val="177107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Next we run this instruction to create the stack frame.</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24</a:t>
            </a:fld>
            <a:endParaRPr lang="en-US"/>
          </a:p>
        </p:txBody>
      </p:sp>
    </p:spTree>
    <p:extLst>
      <p:ext uri="{BB962C8B-B14F-4D97-AF65-F5344CB8AC3E}">
        <p14:creationId xmlns:p14="http://schemas.microsoft.com/office/powerpoint/2010/main" val="3252996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lang="en-US" sz="800" dirty="0">
                <a:effectLst/>
                <a:latin typeface="Cambria" panose="02040503050406030204" pitchFamily="18" charset="0"/>
                <a:ea typeface="Cambria" panose="02040503050406030204" pitchFamily="18" charset="0"/>
                <a:cs typeface="Cambria" panose="02040503050406030204" pitchFamily="18" charset="0"/>
              </a:rPr>
              <a:t>And these instructions to save the current values in X0 and X30 into the stack frame</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8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1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25</a:t>
            </a:fld>
            <a:endParaRPr lang="en-US"/>
          </a:p>
        </p:txBody>
      </p:sp>
    </p:spTree>
    <p:extLst>
      <p:ext uri="{BB962C8B-B14F-4D97-AF65-F5344CB8AC3E}">
        <p14:creationId xmlns:p14="http://schemas.microsoft.com/office/powerpoint/2010/main" val="179829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800" b="1" dirty="0">
                <a:effectLst/>
                <a:latin typeface="Cambria" panose="02040503050406030204" pitchFamily="18" charset="0"/>
                <a:ea typeface="Cambria" panose="02040503050406030204" pitchFamily="18" charset="0"/>
                <a:cs typeface="Cambria" panose="02040503050406030204" pitchFamily="18" charset="0"/>
              </a:rPr>
              <a:t>[Allow animations to finish and click to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26</a:t>
            </a:fld>
            <a:endParaRPr lang="en-US"/>
          </a:p>
        </p:txBody>
      </p:sp>
    </p:spTree>
    <p:extLst>
      <p:ext uri="{BB962C8B-B14F-4D97-AF65-F5344CB8AC3E}">
        <p14:creationId xmlns:p14="http://schemas.microsoft.com/office/powerpoint/2010/main" val="2673112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2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Now we subtract 1 from n, since that is the argument for our next procedure call</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8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5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5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27</a:t>
            </a:fld>
            <a:endParaRPr lang="en-US"/>
          </a:p>
        </p:txBody>
      </p:sp>
    </p:spTree>
    <p:extLst>
      <p:ext uri="{BB962C8B-B14F-4D97-AF65-F5344CB8AC3E}">
        <p14:creationId xmlns:p14="http://schemas.microsoft.com/office/powerpoint/2010/main" val="1479188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2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X0 now contains 2</a:t>
            </a:r>
          </a:p>
          <a:p>
            <a:pPr marL="0" marR="0">
              <a:lnSpc>
                <a:spcPct val="115000"/>
              </a:lnSpc>
              <a:spcBef>
                <a:spcPts val="0"/>
              </a:spcBef>
              <a:spcAft>
                <a:spcPts val="1000"/>
              </a:spcAft>
            </a:pPr>
            <a:endParaRPr lang="en-US" sz="8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5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5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28</a:t>
            </a:fld>
            <a:endParaRPr lang="en-US"/>
          </a:p>
        </p:txBody>
      </p:sp>
    </p:spTree>
    <p:extLst>
      <p:ext uri="{BB962C8B-B14F-4D97-AF65-F5344CB8AC3E}">
        <p14:creationId xmlns:p14="http://schemas.microsoft.com/office/powerpoint/2010/main" val="338341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For the sake of example, let’s say the instruction after the procedure call has the address shown</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8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5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5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29</a:t>
            </a:fld>
            <a:endParaRPr lang="en-US"/>
          </a:p>
        </p:txBody>
      </p:sp>
    </p:spTree>
    <p:extLst>
      <p:ext uri="{BB962C8B-B14F-4D97-AF65-F5344CB8AC3E}">
        <p14:creationId xmlns:p14="http://schemas.microsoft.com/office/powerpoint/2010/main" val="971453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When we call branch and link to fact, this value is placed in X30</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8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5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5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30</a:t>
            </a:fld>
            <a:endParaRPr lang="en-US"/>
          </a:p>
        </p:txBody>
      </p:sp>
    </p:spTree>
    <p:extLst>
      <p:ext uri="{BB962C8B-B14F-4D97-AF65-F5344CB8AC3E}">
        <p14:creationId xmlns:p14="http://schemas.microsoft.com/office/powerpoint/2010/main" val="34081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1" dirty="0"/>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We’ll do that by subtracting 1 from n and setting the flags.  Then we call B.GT</a:t>
            </a:r>
          </a:p>
          <a:p>
            <a:pPr marL="0" marR="0">
              <a:lnSpc>
                <a:spcPct val="115000"/>
              </a:lnSpc>
              <a:spcBef>
                <a:spcPts val="0"/>
              </a:spcBef>
              <a:spcAft>
                <a:spcPts val="1000"/>
              </a:spcAft>
            </a:pPr>
            <a:endParaRPr lang="en-US" sz="10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4</a:t>
            </a:fld>
            <a:endParaRPr lang="en-US"/>
          </a:p>
        </p:txBody>
      </p:sp>
    </p:spTree>
    <p:extLst>
      <p:ext uri="{BB962C8B-B14F-4D97-AF65-F5344CB8AC3E}">
        <p14:creationId xmlns:p14="http://schemas.microsoft.com/office/powerpoint/2010/main" val="8781397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lang="en-US" sz="1800" dirty="0">
                <a:effectLst/>
                <a:latin typeface="Cambria" panose="02040503050406030204" pitchFamily="18" charset="0"/>
                <a:ea typeface="Cambria" panose="02040503050406030204" pitchFamily="18" charset="0"/>
                <a:cs typeface="Cambria" panose="02040503050406030204" pitchFamily="18" charset="0"/>
              </a:rPr>
              <a:t>Since we called branch and link to fact, execution continues at the fact label </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8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5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5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31</a:t>
            </a:fld>
            <a:endParaRPr lang="en-US"/>
          </a:p>
        </p:txBody>
      </p:sp>
    </p:spTree>
    <p:extLst>
      <p:ext uri="{BB962C8B-B14F-4D97-AF65-F5344CB8AC3E}">
        <p14:creationId xmlns:p14="http://schemas.microsoft.com/office/powerpoint/2010/main" val="3723890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the sub and set flags is executed and compares x0, which contains a value of 2, and 1.</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8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5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5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32</a:t>
            </a:fld>
            <a:endParaRPr lang="en-US"/>
          </a:p>
        </p:txBody>
      </p:sp>
    </p:spTree>
    <p:extLst>
      <p:ext uri="{BB962C8B-B14F-4D97-AF65-F5344CB8AC3E}">
        <p14:creationId xmlns:p14="http://schemas.microsoft.com/office/powerpoint/2010/main" val="4628411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lang="en-US" sz="1800" dirty="0">
                <a:effectLst/>
                <a:highlight>
                  <a:srgbClr val="FFFF00"/>
                </a:highlight>
                <a:latin typeface="Cambria" panose="02040503050406030204" pitchFamily="18" charset="0"/>
                <a:ea typeface="Cambria" panose="02040503050406030204" pitchFamily="18" charset="0"/>
                <a:cs typeface="Cambria" panose="02040503050406030204" pitchFamily="18" charset="0"/>
              </a:rPr>
              <a:t> Since x0 is greater than 1, we branch to the recurse label</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8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5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5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33</a:t>
            </a:fld>
            <a:endParaRPr lang="en-US"/>
          </a:p>
        </p:txBody>
      </p:sp>
    </p:spTree>
    <p:extLst>
      <p:ext uri="{BB962C8B-B14F-4D97-AF65-F5344CB8AC3E}">
        <p14:creationId xmlns:p14="http://schemas.microsoft.com/office/powerpoint/2010/main" val="29010215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lang="en-US" sz="1800" dirty="0">
                <a:effectLst/>
                <a:latin typeface="Cambria" panose="02040503050406030204" pitchFamily="18" charset="0"/>
                <a:ea typeface="Cambria" panose="02040503050406030204" pitchFamily="18" charset="0"/>
                <a:cs typeface="Cambria" panose="02040503050406030204" pitchFamily="18" charset="0"/>
              </a:rPr>
              <a:t>Another stack frame is created before the next recursive procedure call is made.</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8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5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5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34</a:t>
            </a:fld>
            <a:endParaRPr lang="en-US"/>
          </a:p>
        </p:txBody>
      </p:sp>
    </p:spTree>
    <p:extLst>
      <p:ext uri="{BB962C8B-B14F-4D97-AF65-F5344CB8AC3E}">
        <p14:creationId xmlns:p14="http://schemas.microsoft.com/office/powerpoint/2010/main" val="2333597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The current values in X0 and X30 are saved into this stack frame</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8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5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5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35</a:t>
            </a:fld>
            <a:endParaRPr lang="en-US"/>
          </a:p>
        </p:txBody>
      </p:sp>
    </p:spTree>
    <p:extLst>
      <p:ext uri="{BB962C8B-B14F-4D97-AF65-F5344CB8AC3E}">
        <p14:creationId xmlns:p14="http://schemas.microsoft.com/office/powerpoint/2010/main" val="2099773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16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200" b="1" dirty="0">
                <a:effectLst/>
                <a:latin typeface="Cambria" panose="02040503050406030204" pitchFamily="18" charset="0"/>
                <a:ea typeface="Cambria" panose="02040503050406030204" pitchFamily="18" charset="0"/>
                <a:cs typeface="Cambria" panose="02040503050406030204" pitchFamily="18" charset="0"/>
              </a:rPr>
              <a:t>[Allow animations to finish and click to next slide]</a:t>
            </a:r>
            <a:endParaRPr lang="en-US" sz="12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36</a:t>
            </a:fld>
            <a:endParaRPr lang="en-US"/>
          </a:p>
        </p:txBody>
      </p:sp>
    </p:spTree>
    <p:extLst>
      <p:ext uri="{BB962C8B-B14F-4D97-AF65-F5344CB8AC3E}">
        <p14:creationId xmlns:p14="http://schemas.microsoft.com/office/powerpoint/2010/main" val="34606980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Before we call fact again, we adjust the argument.  We subtract 1 from n, so it is now equal to 1.</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8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5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5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37</a:t>
            </a:fld>
            <a:endParaRPr lang="en-US"/>
          </a:p>
        </p:txBody>
      </p:sp>
    </p:spTree>
    <p:extLst>
      <p:ext uri="{BB962C8B-B14F-4D97-AF65-F5344CB8AC3E}">
        <p14:creationId xmlns:p14="http://schemas.microsoft.com/office/powerpoint/2010/main" val="2701094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And we do another branch and link to factorial.  Our next recursive call.</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8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5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5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38</a:t>
            </a:fld>
            <a:endParaRPr lang="en-US"/>
          </a:p>
        </p:txBody>
      </p:sp>
    </p:spTree>
    <p:extLst>
      <p:ext uri="{BB962C8B-B14F-4D97-AF65-F5344CB8AC3E}">
        <p14:creationId xmlns:p14="http://schemas.microsoft.com/office/powerpoint/2010/main" val="7405977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After the branch and link, execution continues at the fact label</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Again we compare x0 to 1.  The value in X0 is 1.  We have reached the base case and don’t branch to recurse</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8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5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5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39</a:t>
            </a:fld>
            <a:endParaRPr lang="en-US"/>
          </a:p>
        </p:txBody>
      </p:sp>
    </p:spTree>
    <p:extLst>
      <p:ext uri="{BB962C8B-B14F-4D97-AF65-F5344CB8AC3E}">
        <p14:creationId xmlns:p14="http://schemas.microsoft.com/office/powerpoint/2010/main" val="2157846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We execute the base case by placing 1 in the x1 register to return 1 </a:t>
            </a:r>
            <a:r>
              <a:rPr lang="en-US" sz="1800" b="1" dirty="0">
                <a:effectLst/>
                <a:latin typeface="Cambria" panose="02040503050406030204" pitchFamily="18" charset="0"/>
                <a:ea typeface="Cambria" panose="02040503050406030204" pitchFamily="18" charset="0"/>
                <a:cs typeface="Cambria" panose="02040503050406030204" pitchFamily="18" charset="0"/>
              </a:rPr>
              <a:t>[CLICK]</a:t>
            </a: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We then execute a branch to the address in register x30.  </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The values in the registers are shown here</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8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5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5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40</a:t>
            </a:fld>
            <a:endParaRPr lang="en-US"/>
          </a:p>
        </p:txBody>
      </p:sp>
    </p:spTree>
    <p:extLst>
      <p:ext uri="{BB962C8B-B14F-4D97-AF65-F5344CB8AC3E}">
        <p14:creationId xmlns:p14="http://schemas.microsoft.com/office/powerpoint/2010/main" val="2071654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1" dirty="0"/>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If n is greater than 1, we branch to the recursive part of the code.</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Next is the code for the base case.   </a:t>
            </a:r>
          </a:p>
          <a:p>
            <a:pPr marL="0" marR="0">
              <a:lnSpc>
                <a:spcPct val="115000"/>
              </a:lnSpc>
              <a:spcBef>
                <a:spcPts val="0"/>
              </a:spcBef>
              <a:spcAft>
                <a:spcPts val="1000"/>
              </a:spcAft>
            </a:pPr>
            <a:endParaRPr lang="en-US" sz="10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5</a:t>
            </a:fld>
            <a:endParaRPr lang="en-US"/>
          </a:p>
        </p:txBody>
      </p:sp>
    </p:spTree>
    <p:extLst>
      <p:ext uri="{BB962C8B-B14F-4D97-AF65-F5344CB8AC3E}">
        <p14:creationId xmlns:p14="http://schemas.microsoft.com/office/powerpoint/2010/main" val="30294608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mbria" panose="02040503050406030204" pitchFamily="18" charset="0"/>
                <a:ea typeface="Cambria" panose="02040503050406030204" pitchFamily="18" charset="0"/>
                <a:cs typeface="Cambria" panose="02040503050406030204" pitchFamily="18" charset="0"/>
              </a:rPr>
              <a:t>When we branch to the value in X30, we’re going to branch to here</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16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41</a:t>
            </a:fld>
            <a:endParaRPr lang="en-US"/>
          </a:p>
        </p:txBody>
      </p:sp>
    </p:spTree>
    <p:extLst>
      <p:ext uri="{BB962C8B-B14F-4D97-AF65-F5344CB8AC3E}">
        <p14:creationId xmlns:p14="http://schemas.microsoft.com/office/powerpoint/2010/main" val="1188299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Execution continues at the instruction at the address in x30 </a:t>
            </a:r>
            <a:r>
              <a:rPr lang="en-US" sz="1800" b="1" dirty="0">
                <a:effectLst/>
                <a:latin typeface="Cambria" panose="02040503050406030204" pitchFamily="18" charset="0"/>
                <a:ea typeface="Cambria" panose="02040503050406030204" pitchFamily="18" charset="0"/>
                <a:cs typeface="Cambria" panose="02040503050406030204" pitchFamily="18" charset="0"/>
              </a:rPr>
              <a:t>[CLICK]</a:t>
            </a: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First we get a value off the stack and put it in register x0.</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8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5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5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42</a:t>
            </a:fld>
            <a:endParaRPr lang="en-US"/>
          </a:p>
        </p:txBody>
      </p:sp>
    </p:spTree>
    <p:extLst>
      <p:ext uri="{BB962C8B-B14F-4D97-AF65-F5344CB8AC3E}">
        <p14:creationId xmlns:p14="http://schemas.microsoft.com/office/powerpoint/2010/main" val="30501699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So now x0 has a value of 2.  This is the value it had BEFORE the last recursive call. </a:t>
            </a:r>
            <a:r>
              <a:rPr lang="en-US" sz="1800" b="1" dirty="0">
                <a:effectLst/>
                <a:latin typeface="Cambria" panose="02040503050406030204" pitchFamily="18" charset="0"/>
                <a:ea typeface="Cambria" panose="02040503050406030204" pitchFamily="18" charset="0"/>
                <a:cs typeface="Cambria" panose="02040503050406030204" pitchFamily="18" charset="0"/>
              </a:rPr>
              <a:t>[CLICK]</a:t>
            </a: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We get the next value off the stack and put it in register X30.</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8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5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5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43</a:t>
            </a:fld>
            <a:endParaRPr lang="en-US"/>
          </a:p>
        </p:txBody>
      </p:sp>
    </p:spTree>
    <p:extLst>
      <p:ext uri="{BB962C8B-B14F-4D97-AF65-F5344CB8AC3E}">
        <p14:creationId xmlns:p14="http://schemas.microsoft.com/office/powerpoint/2010/main" val="1251014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lang="en-US" sz="1800" dirty="0">
                <a:effectLst/>
                <a:latin typeface="Cambria" panose="02040503050406030204" pitchFamily="18" charset="0"/>
                <a:ea typeface="Cambria" panose="02040503050406030204" pitchFamily="18" charset="0"/>
                <a:cs typeface="Cambria" panose="02040503050406030204" pitchFamily="18" charset="0"/>
              </a:rPr>
              <a:t>Now we move the stack pointer by adding 16 to it.</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8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5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5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44</a:t>
            </a:fld>
            <a:endParaRPr lang="en-US"/>
          </a:p>
        </p:txBody>
      </p:sp>
    </p:spTree>
    <p:extLst>
      <p:ext uri="{BB962C8B-B14F-4D97-AF65-F5344CB8AC3E}">
        <p14:creationId xmlns:p14="http://schemas.microsoft.com/office/powerpoint/2010/main" val="2815322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16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200" b="1" dirty="0">
                <a:effectLst/>
                <a:latin typeface="Cambria" panose="02040503050406030204" pitchFamily="18" charset="0"/>
                <a:ea typeface="Cambria" panose="02040503050406030204" pitchFamily="18" charset="0"/>
                <a:cs typeface="Cambria" panose="02040503050406030204" pitchFamily="18" charset="0"/>
              </a:rPr>
              <a:t>[Allow animations to finish and click to next slide]</a:t>
            </a:r>
            <a:endParaRPr lang="en-US" sz="12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45</a:t>
            </a:fld>
            <a:endParaRPr lang="en-US"/>
          </a:p>
        </p:txBody>
      </p:sp>
    </p:spTree>
    <p:extLst>
      <p:ext uri="{BB962C8B-B14F-4D97-AF65-F5344CB8AC3E}">
        <p14:creationId xmlns:p14="http://schemas.microsoft.com/office/powerpoint/2010/main" val="3373618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2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Now we multiply the value in X1 that was returned by the last recursive call, 1,  by the value in X0, 2 to get X1 = 2 </a:t>
            </a:r>
          </a:p>
          <a:p>
            <a:pPr marL="0" marR="0">
              <a:lnSpc>
                <a:spcPct val="115000"/>
              </a:lnSpc>
              <a:spcBef>
                <a:spcPts val="0"/>
              </a:spcBef>
              <a:spcAft>
                <a:spcPts val="1000"/>
              </a:spcAft>
            </a:pPr>
            <a:endParaRPr lang="en-US" sz="5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2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2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46</a:t>
            </a:fld>
            <a:endParaRPr lang="en-US"/>
          </a:p>
        </p:txBody>
      </p:sp>
    </p:spTree>
    <p:extLst>
      <p:ext uri="{BB962C8B-B14F-4D97-AF65-F5344CB8AC3E}">
        <p14:creationId xmlns:p14="http://schemas.microsoft.com/office/powerpoint/2010/main" val="27277249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16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200" b="1" dirty="0">
                <a:effectLst/>
                <a:latin typeface="Cambria" panose="02040503050406030204" pitchFamily="18" charset="0"/>
                <a:ea typeface="Cambria" panose="02040503050406030204" pitchFamily="18" charset="0"/>
                <a:cs typeface="Cambria" panose="02040503050406030204" pitchFamily="18" charset="0"/>
              </a:rPr>
              <a:t>[Allow animations to finish and click to next slide]</a:t>
            </a:r>
            <a:endParaRPr lang="en-US" sz="12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47</a:t>
            </a:fld>
            <a:endParaRPr lang="en-US"/>
          </a:p>
        </p:txBody>
      </p:sp>
    </p:spTree>
    <p:extLst>
      <p:ext uri="{BB962C8B-B14F-4D97-AF65-F5344CB8AC3E}">
        <p14:creationId xmlns:p14="http://schemas.microsoft.com/office/powerpoint/2010/main" val="25432191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0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And we branch to the address in register x30</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2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1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48</a:t>
            </a:fld>
            <a:endParaRPr lang="en-US"/>
          </a:p>
        </p:txBody>
      </p:sp>
    </p:spTree>
    <p:extLst>
      <p:ext uri="{BB962C8B-B14F-4D97-AF65-F5344CB8AC3E}">
        <p14:creationId xmlns:p14="http://schemas.microsoft.com/office/powerpoint/2010/main" val="17691202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0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And we are back at this address.</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And copying data from the stack.</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The value now at the top of the stack </a:t>
            </a:r>
            <a:r>
              <a:rPr lang="en-US" sz="1800" b="1" dirty="0">
                <a:effectLst/>
                <a:latin typeface="Cambria" panose="02040503050406030204" pitchFamily="18" charset="0"/>
                <a:ea typeface="Cambria" panose="02040503050406030204" pitchFamily="18" charset="0"/>
                <a:cs typeface="Cambria" panose="02040503050406030204" pitchFamily="18" charset="0"/>
              </a:rPr>
              <a:t>[CLICK]</a:t>
            </a:r>
            <a:r>
              <a:rPr lang="en-US" sz="1800" dirty="0">
                <a:effectLst/>
                <a:latin typeface="Cambria" panose="02040503050406030204" pitchFamily="18" charset="0"/>
                <a:ea typeface="Cambria" panose="02040503050406030204" pitchFamily="18" charset="0"/>
                <a:cs typeface="Cambria" panose="02040503050406030204" pitchFamily="18" charset="0"/>
              </a:rPr>
              <a:t> is placed into X0 </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2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1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49</a:t>
            </a:fld>
            <a:endParaRPr lang="en-US"/>
          </a:p>
        </p:txBody>
      </p:sp>
    </p:spTree>
    <p:extLst>
      <p:ext uri="{BB962C8B-B14F-4D97-AF65-F5344CB8AC3E}">
        <p14:creationId xmlns:p14="http://schemas.microsoft.com/office/powerpoint/2010/main" val="596861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And the next value on the stack </a:t>
            </a:r>
            <a:r>
              <a:rPr lang="en-US" sz="1800" b="1" dirty="0">
                <a:effectLst/>
                <a:latin typeface="Cambria" panose="02040503050406030204" pitchFamily="18" charset="0"/>
                <a:ea typeface="Cambria" panose="02040503050406030204" pitchFamily="18" charset="0"/>
                <a:cs typeface="Cambria" panose="02040503050406030204" pitchFamily="18" charset="0"/>
              </a:rPr>
              <a:t>[CLICK]</a:t>
            </a:r>
            <a:r>
              <a:rPr lang="en-US" sz="1800" dirty="0">
                <a:effectLst/>
                <a:latin typeface="Cambria" panose="02040503050406030204" pitchFamily="18" charset="0"/>
                <a:ea typeface="Cambria" panose="02040503050406030204" pitchFamily="18" charset="0"/>
                <a:cs typeface="Cambria" panose="02040503050406030204" pitchFamily="18" charset="0"/>
              </a:rPr>
              <a:t> is placed into X30</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2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1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50</a:t>
            </a:fld>
            <a:endParaRPr lang="en-US"/>
          </a:p>
        </p:txBody>
      </p:sp>
    </p:spTree>
    <p:extLst>
      <p:ext uri="{BB962C8B-B14F-4D97-AF65-F5344CB8AC3E}">
        <p14:creationId xmlns:p14="http://schemas.microsoft.com/office/powerpoint/2010/main" val="3443509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1" dirty="0"/>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If we haven’t branched to the recursive case, we perform the base case. </a:t>
            </a:r>
            <a:r>
              <a:rPr lang="en-US" sz="1800" b="1" dirty="0">
                <a:effectLst/>
                <a:latin typeface="Cambria" panose="02040503050406030204" pitchFamily="18" charset="0"/>
                <a:ea typeface="Cambria" panose="02040503050406030204" pitchFamily="18" charset="0"/>
                <a:cs typeface="Cambria" panose="02040503050406030204" pitchFamily="18" charset="0"/>
              </a:rPr>
              <a:t>[CLICK]</a:t>
            </a: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The base case is simply to return 1. </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6</a:t>
            </a:fld>
            <a:endParaRPr lang="en-US"/>
          </a:p>
        </p:txBody>
      </p:sp>
    </p:spTree>
    <p:extLst>
      <p:ext uri="{BB962C8B-B14F-4D97-AF65-F5344CB8AC3E}">
        <p14:creationId xmlns:p14="http://schemas.microsoft.com/office/powerpoint/2010/main" val="23517051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We remove the stack frame from the stack by moving the stack pointer</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2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1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51</a:t>
            </a:fld>
            <a:endParaRPr lang="en-US"/>
          </a:p>
        </p:txBody>
      </p:sp>
    </p:spTree>
    <p:extLst>
      <p:ext uri="{BB962C8B-B14F-4D97-AF65-F5344CB8AC3E}">
        <p14:creationId xmlns:p14="http://schemas.microsoft.com/office/powerpoint/2010/main" val="16812846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16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200" b="1" dirty="0">
                <a:effectLst/>
                <a:latin typeface="Cambria" panose="02040503050406030204" pitchFamily="18" charset="0"/>
                <a:ea typeface="Cambria" panose="02040503050406030204" pitchFamily="18" charset="0"/>
                <a:cs typeface="Cambria" panose="02040503050406030204" pitchFamily="18" charset="0"/>
              </a:rPr>
              <a:t>[Allow animations to finish and click to next slide]</a:t>
            </a:r>
            <a:endParaRPr lang="en-US" sz="12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52</a:t>
            </a:fld>
            <a:endParaRPr lang="en-US"/>
          </a:p>
        </p:txBody>
      </p:sp>
    </p:spTree>
    <p:extLst>
      <p:ext uri="{BB962C8B-B14F-4D97-AF65-F5344CB8AC3E}">
        <p14:creationId xmlns:p14="http://schemas.microsoft.com/office/powerpoint/2010/main" val="19280075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2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Then we multiply the value currently in X1, 2, by the value in X0, 3, and place the result, 6 in X1.   </a:t>
            </a:r>
          </a:p>
          <a:p>
            <a:pPr marL="0" marR="0">
              <a:lnSpc>
                <a:spcPct val="115000"/>
              </a:lnSpc>
              <a:spcBef>
                <a:spcPts val="0"/>
              </a:spcBef>
              <a:spcAft>
                <a:spcPts val="1000"/>
              </a:spcAft>
            </a:pPr>
            <a:endParaRPr lang="en-US" sz="1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1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53</a:t>
            </a:fld>
            <a:endParaRPr lang="en-US"/>
          </a:p>
        </p:txBody>
      </p:sp>
    </p:spTree>
    <p:extLst>
      <p:ext uri="{BB962C8B-B14F-4D97-AF65-F5344CB8AC3E}">
        <p14:creationId xmlns:p14="http://schemas.microsoft.com/office/powerpoint/2010/main" val="17466715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2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We now branch to the value in X30, which is the address we made the first call from.</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1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1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54</a:t>
            </a:fld>
            <a:endParaRPr lang="en-US"/>
          </a:p>
        </p:txBody>
      </p:sp>
    </p:spTree>
    <p:extLst>
      <p:ext uri="{BB962C8B-B14F-4D97-AF65-F5344CB8AC3E}">
        <p14:creationId xmlns:p14="http://schemas.microsoft.com/office/powerpoint/2010/main" val="30290551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And our return value is 6.</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Which is indeed the factorial of 3.</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1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1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55</a:t>
            </a:fld>
            <a:endParaRPr lang="en-US"/>
          </a:p>
        </p:txBody>
      </p:sp>
    </p:spTree>
    <p:extLst>
      <p:ext uri="{BB962C8B-B14F-4D97-AF65-F5344CB8AC3E}">
        <p14:creationId xmlns:p14="http://schemas.microsoft.com/office/powerpoint/2010/main" val="14710118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lang="en-US" sz="1800" dirty="0">
                <a:effectLst/>
                <a:latin typeface="Cambria" panose="02040503050406030204" pitchFamily="18" charset="0"/>
                <a:ea typeface="Cambria" panose="02040503050406030204" pitchFamily="18" charset="0"/>
                <a:cs typeface="Cambria" panose="02040503050406030204" pitchFamily="18" charset="0"/>
              </a:rPr>
              <a:t>You can now see that every recursive call causes data to be saved in dynamic memory.  You can see why recursion is expensive, and why infinite recursion crashes your computer.   Eventually you run out of memory.</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1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1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56</a:t>
            </a:fld>
            <a:endParaRPr lang="en-US"/>
          </a:p>
        </p:txBody>
      </p:sp>
    </p:spTree>
    <p:extLst>
      <p:ext uri="{BB962C8B-B14F-4D97-AF65-F5344CB8AC3E}">
        <p14:creationId xmlns:p14="http://schemas.microsoft.com/office/powerpoint/2010/main" val="36791046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pPr marL="0" marR="0">
              <a:lnSpc>
                <a:spcPct val="115000"/>
              </a:lnSpc>
              <a:spcBef>
                <a:spcPts val="0"/>
              </a:spcBef>
              <a:spcAft>
                <a:spcPts val="1000"/>
              </a:spcAft>
            </a:pPr>
            <a:r>
              <a:rPr lang="en-US" b="0" dirty="0"/>
              <a:t>Thanks for watching! </a:t>
            </a:r>
            <a:r>
              <a:rPr lang="en-US" sz="1800" dirty="0">
                <a:effectLst/>
                <a:latin typeface="Cambria" panose="02040503050406030204" pitchFamily="18" charset="0"/>
                <a:ea typeface="Cambria" panose="02040503050406030204" pitchFamily="18" charset="0"/>
                <a:cs typeface="Cambria" panose="02040503050406030204" pitchFamily="18" charset="0"/>
              </a:rPr>
              <a:t>That’s going to end this video.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12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E5037217-9793-4C9A-AF1C-443ACF2A3F9E}" type="slidenum">
              <a:rPr lang="en-US" smtClean="0"/>
              <a:t>57</a:t>
            </a:fld>
            <a:endParaRPr lang="en-US"/>
          </a:p>
        </p:txBody>
      </p:sp>
    </p:spTree>
    <p:extLst>
      <p:ext uri="{BB962C8B-B14F-4D97-AF65-F5344CB8AC3E}">
        <p14:creationId xmlns:p14="http://schemas.microsoft.com/office/powerpoint/2010/main" val="18010780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5037217-9793-4C9A-AF1C-443ACF2A3F9E}" type="slidenum">
              <a:rPr lang="en-US" smtClean="0"/>
              <a:t>58</a:t>
            </a:fld>
            <a:endParaRPr lang="en-US"/>
          </a:p>
        </p:txBody>
      </p:sp>
    </p:spTree>
    <p:extLst>
      <p:ext uri="{BB962C8B-B14F-4D97-AF65-F5344CB8AC3E}">
        <p14:creationId xmlns:p14="http://schemas.microsoft.com/office/powerpoint/2010/main" val="3889844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The return value needs to be in register X1, so we will put a value of 1 in register X1</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10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7</a:t>
            </a:fld>
            <a:endParaRPr lang="en-US"/>
          </a:p>
        </p:txBody>
      </p:sp>
    </p:spTree>
    <p:extLst>
      <p:ext uri="{BB962C8B-B14F-4D97-AF65-F5344CB8AC3E}">
        <p14:creationId xmlns:p14="http://schemas.microsoft.com/office/powerpoint/2010/main" val="2791239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And call BR X30, which branches to the address found in register X30</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Now we’re going to set up a recursive call to fact with an argument of n-1 </a:t>
            </a:r>
            <a:r>
              <a:rPr lang="en-US" sz="1800" b="1" dirty="0">
                <a:effectLst/>
                <a:latin typeface="Cambria" panose="02040503050406030204" pitchFamily="18" charset="0"/>
                <a:ea typeface="Cambria" panose="02040503050406030204" pitchFamily="18" charset="0"/>
                <a:cs typeface="Cambria" panose="02040503050406030204" pitchFamily="18" charset="0"/>
              </a:rPr>
              <a:t>[CLICK]</a:t>
            </a: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Before we recursively call our procedure, we need to set up a stack frame.</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On the stack frame we need to save the argument x0, and the return address, because they will get overwritten when we make a procedure call.</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10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8</a:t>
            </a:fld>
            <a:endParaRPr lang="en-US"/>
          </a:p>
        </p:txBody>
      </p:sp>
    </p:spTree>
    <p:extLst>
      <p:ext uri="{BB962C8B-B14F-4D97-AF65-F5344CB8AC3E}">
        <p14:creationId xmlns:p14="http://schemas.microsoft.com/office/powerpoint/2010/main" val="2980416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So we will make room on the stack for two variables by subtracting 16 from the stack pointer.</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10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9</a:t>
            </a:fld>
            <a:endParaRPr lang="en-US"/>
          </a:p>
        </p:txBody>
      </p:sp>
    </p:spTree>
    <p:extLst>
      <p:ext uri="{BB962C8B-B14F-4D97-AF65-F5344CB8AC3E}">
        <p14:creationId xmlns:p14="http://schemas.microsoft.com/office/powerpoint/2010/main" val="3870672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We’ll store the value in register X30 on the stack, </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1000"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10</a:t>
            </a:fld>
            <a:endParaRPr lang="en-US"/>
          </a:p>
        </p:txBody>
      </p:sp>
    </p:spTree>
    <p:extLst>
      <p:ext uri="{BB962C8B-B14F-4D97-AF65-F5344CB8AC3E}">
        <p14:creationId xmlns:p14="http://schemas.microsoft.com/office/powerpoint/2010/main" val="40538067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BE3453-8E00-4942-A1AE-70A177E3735D}"/>
              </a:ext>
            </a:extLst>
          </p:cNvPr>
          <p:cNvSpPr/>
          <p:nvPr userDrawn="1"/>
        </p:nvSpPr>
        <p:spPr>
          <a:xfrm>
            <a:off x="0" y="0"/>
            <a:ext cx="12192000" cy="6858000"/>
          </a:xfrm>
          <a:prstGeom prst="rect">
            <a:avLst/>
          </a:prstGeom>
          <a:gradFill flip="none" rotWithShape="1">
            <a:gsLst>
              <a:gs pos="0">
                <a:schemeClr val="tx1">
                  <a:alpha val="92926"/>
                </a:schemeClr>
              </a:gs>
              <a:gs pos="100000">
                <a:schemeClr val="tx2">
                  <a:alpha val="89477"/>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 name="Title 1">
            <a:extLst>
              <a:ext uri="{FF2B5EF4-FFF2-40B4-BE49-F238E27FC236}">
                <a16:creationId xmlns:a16="http://schemas.microsoft.com/office/drawing/2014/main" id="{8FD7AAFE-2718-D547-A288-885E498463A1}"/>
              </a:ext>
            </a:extLst>
          </p:cNvPr>
          <p:cNvSpPr>
            <a:spLocks noGrp="1"/>
          </p:cNvSpPr>
          <p:nvPr>
            <p:ph type="title" hasCustomPrompt="1"/>
          </p:nvPr>
        </p:nvSpPr>
        <p:spPr>
          <a:xfrm>
            <a:off x="838200" y="2982207"/>
            <a:ext cx="10451307" cy="249299"/>
          </a:xfrm>
        </p:spPr>
        <p:txBody>
          <a:bodyPr wrap="square" lIns="0" tIns="0" rIns="0" bIns="0">
            <a:spAutoFit/>
          </a:bodyPr>
          <a:lstStyle>
            <a:lvl1pPr>
              <a:defRPr sz="1800" b="1">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69703F90-C599-8942-A987-4B44D57E6DE6}"/>
              </a:ext>
            </a:extLst>
          </p:cNvPr>
          <p:cNvSpPr>
            <a:spLocks noGrp="1"/>
          </p:cNvSpPr>
          <p:nvPr>
            <p:ph type="body" sz="quarter" idx="10"/>
          </p:nvPr>
        </p:nvSpPr>
        <p:spPr>
          <a:xfrm>
            <a:off x="838200" y="3333078"/>
            <a:ext cx="10451307" cy="664797"/>
          </a:xfrm>
        </p:spPr>
        <p:txBody>
          <a:bodyPr wrap="square" lIns="0" tIns="0" rIns="0" bIns="0">
            <a:spAutoFit/>
          </a:bodyPr>
          <a:lstStyle>
            <a:lvl1pPr marL="0" indent="0">
              <a:buNone/>
              <a:defRPr sz="4800" b="0">
                <a:solidFill>
                  <a:schemeClr val="accent1"/>
                </a:solidFill>
                <a:latin typeface="+mj-lt"/>
              </a:defRPr>
            </a:lvl1pPr>
            <a:lvl2pPr marL="457200" indent="0">
              <a:buNone/>
              <a:defRPr/>
            </a:lvl2pPr>
          </a:lstStyle>
          <a:p>
            <a:pPr lvl="0"/>
            <a:r>
              <a:rPr lang="en-US" dirty="0"/>
              <a:t>Click to edit Master text styles</a:t>
            </a:r>
          </a:p>
        </p:txBody>
      </p:sp>
      <p:grpSp>
        <p:nvGrpSpPr>
          <p:cNvPr id="26" name="Group 25">
            <a:extLst>
              <a:ext uri="{FF2B5EF4-FFF2-40B4-BE49-F238E27FC236}">
                <a16:creationId xmlns:a16="http://schemas.microsoft.com/office/drawing/2014/main" id="{D0CE6AD4-0E9B-274E-9A68-D49B7C6CA813}"/>
              </a:ext>
            </a:extLst>
          </p:cNvPr>
          <p:cNvGrpSpPr/>
          <p:nvPr userDrawn="1"/>
        </p:nvGrpSpPr>
        <p:grpSpPr>
          <a:xfrm rot="5400000">
            <a:off x="87157" y="3371929"/>
            <a:ext cx="681724" cy="114143"/>
            <a:chOff x="504417" y="410029"/>
            <a:chExt cx="681724" cy="114143"/>
          </a:xfrm>
        </p:grpSpPr>
        <p:sp>
          <p:nvSpPr>
            <p:cNvPr id="27" name="Circle">
              <a:extLst>
                <a:ext uri="{FF2B5EF4-FFF2-40B4-BE49-F238E27FC236}">
                  <a16:creationId xmlns:a16="http://schemas.microsoft.com/office/drawing/2014/main" id="{984D244B-CAE6-574B-BBDB-F4C36A424D08}"/>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28" name="Circle">
              <a:extLst>
                <a:ext uri="{FF2B5EF4-FFF2-40B4-BE49-F238E27FC236}">
                  <a16:creationId xmlns:a16="http://schemas.microsoft.com/office/drawing/2014/main" id="{62C4007E-80A1-1647-BF2D-0B1C5EF7352A}"/>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29" name="Circle">
              <a:extLst>
                <a:ext uri="{FF2B5EF4-FFF2-40B4-BE49-F238E27FC236}">
                  <a16:creationId xmlns:a16="http://schemas.microsoft.com/office/drawing/2014/main" id="{3D3433E6-1B81-A040-8E92-54A93C2BDAE1}"/>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30" name="Circle">
              <a:extLst>
                <a:ext uri="{FF2B5EF4-FFF2-40B4-BE49-F238E27FC236}">
                  <a16:creationId xmlns:a16="http://schemas.microsoft.com/office/drawing/2014/main" id="{EAE00231-C305-5149-A253-916546AAF94E}"/>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12" name="Rectangle 11">
            <a:extLst>
              <a:ext uri="{FF2B5EF4-FFF2-40B4-BE49-F238E27FC236}">
                <a16:creationId xmlns:a16="http://schemas.microsoft.com/office/drawing/2014/main" id="{A360D009-EA29-4D4E-A8A7-0FDDCAAAA314}"/>
              </a:ext>
            </a:extLst>
          </p:cNvPr>
          <p:cNvSpPr/>
          <p:nvPr userDrawn="1"/>
        </p:nvSpPr>
        <p:spPr>
          <a:xfrm>
            <a:off x="0" y="6836257"/>
            <a:ext cx="12192000" cy="59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239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5_Custom Layou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6B4E71-FB68-9044-AEB6-ADDDBA5E3518}"/>
              </a:ext>
            </a:extLst>
          </p:cNvPr>
          <p:cNvSpPr/>
          <p:nvPr userDrawn="1"/>
        </p:nvSpPr>
        <p:spPr>
          <a:xfrm>
            <a:off x="0" y="3429000"/>
            <a:ext cx="12192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0" y="677041"/>
            <a:ext cx="10754360" cy="498598"/>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1" y="1418147"/>
            <a:ext cx="10754360" cy="1751773"/>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grpSp>
        <p:nvGrpSpPr>
          <p:cNvPr id="10" name="Group 9">
            <a:extLst>
              <a:ext uri="{FF2B5EF4-FFF2-40B4-BE49-F238E27FC236}">
                <a16:creationId xmlns:a16="http://schemas.microsoft.com/office/drawing/2014/main" id="{99957A5E-E2B3-1645-86DD-EE78553800AF}"/>
              </a:ext>
            </a:extLst>
          </p:cNvPr>
          <p:cNvGrpSpPr/>
          <p:nvPr userDrawn="1"/>
        </p:nvGrpSpPr>
        <p:grpSpPr>
          <a:xfrm>
            <a:off x="838200"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16" name="Rectangle 15">
            <a:extLst>
              <a:ext uri="{FF2B5EF4-FFF2-40B4-BE49-F238E27FC236}">
                <a16:creationId xmlns:a16="http://schemas.microsoft.com/office/drawing/2014/main" id="{E98B5ABB-64D6-8B48-A953-5EE84FF65A77}"/>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5512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6365357" y="677041"/>
            <a:ext cx="4988441"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6365358" y="1981201"/>
            <a:ext cx="4988441"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grpSp>
        <p:nvGrpSpPr>
          <p:cNvPr id="10" name="Group 9">
            <a:extLst>
              <a:ext uri="{FF2B5EF4-FFF2-40B4-BE49-F238E27FC236}">
                <a16:creationId xmlns:a16="http://schemas.microsoft.com/office/drawing/2014/main" id="{99957A5E-E2B3-1645-86DD-EE78553800AF}"/>
              </a:ext>
            </a:extLst>
          </p:cNvPr>
          <p:cNvGrpSpPr/>
          <p:nvPr userDrawn="1"/>
        </p:nvGrpSpPr>
        <p:grpSpPr>
          <a:xfrm>
            <a:off x="6365357"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7" name="Picture Placeholder 6">
            <a:extLst>
              <a:ext uri="{FF2B5EF4-FFF2-40B4-BE49-F238E27FC236}">
                <a16:creationId xmlns:a16="http://schemas.microsoft.com/office/drawing/2014/main" id="{0147D3AF-E2F9-1942-8805-2B7587BBA72C}"/>
              </a:ext>
            </a:extLst>
          </p:cNvPr>
          <p:cNvSpPr>
            <a:spLocks noGrp="1"/>
          </p:cNvSpPr>
          <p:nvPr>
            <p:ph type="pic" sz="quarter" idx="11"/>
          </p:nvPr>
        </p:nvSpPr>
        <p:spPr>
          <a:xfrm>
            <a:off x="838201" y="330551"/>
            <a:ext cx="4733924" cy="6162324"/>
          </a:xfrm>
        </p:spPr>
        <p:txBody>
          <a:bodyPr/>
          <a:lstStyle>
            <a:lvl1pPr>
              <a:defRPr>
                <a:solidFill>
                  <a:schemeClr val="bg1"/>
                </a:solidFill>
              </a:defRPr>
            </a:lvl1pPr>
          </a:lstStyle>
          <a:p>
            <a:endParaRPr lang="en-US"/>
          </a:p>
        </p:txBody>
      </p:sp>
      <p:sp>
        <p:nvSpPr>
          <p:cNvPr id="16" name="Rectangle 15">
            <a:extLst>
              <a:ext uri="{FF2B5EF4-FFF2-40B4-BE49-F238E27FC236}">
                <a16:creationId xmlns:a16="http://schemas.microsoft.com/office/drawing/2014/main" id="{149FE48A-5496-7044-B79F-2EECBB1BFCC1}"/>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3391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tx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9957A5E-E2B3-1645-86DD-EE78553800AF}"/>
              </a:ext>
              <a:ext uri="{C183D7F6-B498-43B3-948B-1728B52AA6E4}">
                <adec:decorative xmlns:adec="http://schemas.microsoft.com/office/drawing/2017/decorative" val="1"/>
              </a:ext>
            </a:extLst>
          </p:cNvPr>
          <p:cNvGrpSpPr/>
          <p:nvPr userDrawn="1"/>
        </p:nvGrpSpPr>
        <p:grpSpPr>
          <a:xfrm>
            <a:off x="6365357"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6365357" y="677041"/>
            <a:ext cx="4988441"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7" name="Text Placeholder 4">
            <a:extLst>
              <a:ext uri="{FF2B5EF4-FFF2-40B4-BE49-F238E27FC236}">
                <a16:creationId xmlns:a16="http://schemas.microsoft.com/office/drawing/2014/main" id="{68F1ACA9-6775-7446-BE84-3D4CE09E8F8A}"/>
              </a:ext>
            </a:extLst>
          </p:cNvPr>
          <p:cNvSpPr>
            <a:spLocks noGrp="1"/>
          </p:cNvSpPr>
          <p:nvPr>
            <p:ph type="body" sz="quarter" idx="12"/>
          </p:nvPr>
        </p:nvSpPr>
        <p:spPr>
          <a:xfrm>
            <a:off x="6365357" y="1266825"/>
            <a:ext cx="4988441" cy="276999"/>
          </a:xfrm>
        </p:spPr>
        <p:txBody>
          <a:bodyPr wrap="square" lIns="0" tIns="0" rIns="0" bIns="0">
            <a:spAutoFit/>
          </a:bodyPr>
          <a:lstStyle>
            <a:lvl1pPr marL="0" indent="0">
              <a:buNone/>
              <a:defRPr sz="2000" b="1">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6365358" y="1981201"/>
            <a:ext cx="4988441"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7" name="Picture Placeholder 6">
            <a:extLst>
              <a:ext uri="{FF2B5EF4-FFF2-40B4-BE49-F238E27FC236}">
                <a16:creationId xmlns:a16="http://schemas.microsoft.com/office/drawing/2014/main" id="{0147D3AF-E2F9-1942-8805-2B7587BBA72C}"/>
              </a:ext>
            </a:extLst>
          </p:cNvPr>
          <p:cNvSpPr>
            <a:spLocks noGrp="1"/>
          </p:cNvSpPr>
          <p:nvPr>
            <p:ph type="pic" sz="quarter" idx="11"/>
          </p:nvPr>
        </p:nvSpPr>
        <p:spPr>
          <a:xfrm>
            <a:off x="838201" y="330551"/>
            <a:ext cx="4733924" cy="6162324"/>
          </a:xfrm>
        </p:spPr>
        <p:txBody>
          <a:bodyPr/>
          <a:lstStyle>
            <a:lvl1pPr>
              <a:defRPr>
                <a:solidFill>
                  <a:schemeClr val="bg1"/>
                </a:solidFill>
              </a:defRPr>
            </a:lvl1pPr>
          </a:lstStyle>
          <a:p>
            <a:endParaRPr lang="en-US" dirty="0"/>
          </a:p>
        </p:txBody>
      </p:sp>
      <p:sp>
        <p:nvSpPr>
          <p:cNvPr id="16" name="Rectangle 15">
            <a:extLst>
              <a:ext uri="{FF2B5EF4-FFF2-40B4-BE49-F238E27FC236}">
                <a16:creationId xmlns:a16="http://schemas.microsoft.com/office/drawing/2014/main" id="{877A7CBE-D1AE-1641-9D29-11F5B4B6FBF8}"/>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7069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6B4E71-FB68-9044-AEB6-ADDDBA5E3518}"/>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6670158" y="677041"/>
            <a:ext cx="4683641"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6670159" y="1981201"/>
            <a:ext cx="4683641"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grpSp>
        <p:nvGrpSpPr>
          <p:cNvPr id="10" name="Group 9">
            <a:extLst>
              <a:ext uri="{FF2B5EF4-FFF2-40B4-BE49-F238E27FC236}">
                <a16:creationId xmlns:a16="http://schemas.microsoft.com/office/drawing/2014/main" id="{99957A5E-E2B3-1645-86DD-EE78553800AF}"/>
              </a:ext>
            </a:extLst>
          </p:cNvPr>
          <p:cNvGrpSpPr/>
          <p:nvPr userDrawn="1"/>
        </p:nvGrpSpPr>
        <p:grpSpPr>
          <a:xfrm>
            <a:off x="6670158"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7" name="Picture Placeholder 6">
            <a:extLst>
              <a:ext uri="{FF2B5EF4-FFF2-40B4-BE49-F238E27FC236}">
                <a16:creationId xmlns:a16="http://schemas.microsoft.com/office/drawing/2014/main" id="{0147D3AF-E2F9-1942-8805-2B7587BBA72C}"/>
              </a:ext>
            </a:extLst>
          </p:cNvPr>
          <p:cNvSpPr>
            <a:spLocks noGrp="1"/>
          </p:cNvSpPr>
          <p:nvPr>
            <p:ph type="pic" sz="quarter" idx="11"/>
          </p:nvPr>
        </p:nvSpPr>
        <p:spPr>
          <a:xfrm>
            <a:off x="838200" y="330551"/>
            <a:ext cx="4733924" cy="6162324"/>
          </a:xfrm>
        </p:spPr>
        <p:txBody>
          <a:bodyPr/>
          <a:lstStyle>
            <a:lvl1pPr>
              <a:defRPr>
                <a:solidFill>
                  <a:schemeClr val="tx1"/>
                </a:solidFill>
              </a:defRPr>
            </a:lvl1pPr>
          </a:lstStyle>
          <a:p>
            <a:endParaRPr lang="en-US"/>
          </a:p>
        </p:txBody>
      </p:sp>
      <p:sp>
        <p:nvSpPr>
          <p:cNvPr id="16" name="Rectangle 15">
            <a:extLst>
              <a:ext uri="{FF2B5EF4-FFF2-40B4-BE49-F238E27FC236}">
                <a16:creationId xmlns:a16="http://schemas.microsoft.com/office/drawing/2014/main" id="{B168BCAE-B3FD-694E-AAE9-10CD58FB0E45}"/>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2935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tx2"/>
        </a:solidFill>
        <a:effectLst/>
      </p:bgPr>
    </p:bg>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6670157" y="1981201"/>
            <a:ext cx="4683642"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16" name="Rectangle 15">
            <a:extLst>
              <a:ext uri="{FF2B5EF4-FFF2-40B4-BE49-F238E27FC236}">
                <a16:creationId xmlns:a16="http://schemas.microsoft.com/office/drawing/2014/main" id="{B884250A-E50E-7246-87C1-A40B942D33FB}"/>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9957A5E-E2B3-1645-86DD-EE78553800AF}"/>
              </a:ext>
              <a:ext uri="{C183D7F6-B498-43B3-948B-1728B52AA6E4}">
                <adec:decorative xmlns:adec="http://schemas.microsoft.com/office/drawing/2017/decorative" val="1"/>
              </a:ext>
            </a:extLst>
          </p:cNvPr>
          <p:cNvGrpSpPr/>
          <p:nvPr userDrawn="1"/>
        </p:nvGrpSpPr>
        <p:grpSpPr>
          <a:xfrm>
            <a:off x="6670156"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6670157" y="677041"/>
            <a:ext cx="4683642"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7" name="Text Placeholder 4">
            <a:extLst>
              <a:ext uri="{FF2B5EF4-FFF2-40B4-BE49-F238E27FC236}">
                <a16:creationId xmlns:a16="http://schemas.microsoft.com/office/drawing/2014/main" id="{68F1ACA9-6775-7446-BE84-3D4CE09E8F8A}"/>
              </a:ext>
            </a:extLst>
          </p:cNvPr>
          <p:cNvSpPr>
            <a:spLocks noGrp="1"/>
          </p:cNvSpPr>
          <p:nvPr>
            <p:ph type="body" sz="quarter" idx="12"/>
          </p:nvPr>
        </p:nvSpPr>
        <p:spPr>
          <a:xfrm>
            <a:off x="6670157" y="1266825"/>
            <a:ext cx="4683642" cy="276999"/>
          </a:xfrm>
        </p:spPr>
        <p:txBody>
          <a:bodyPr wrap="square" lIns="0" tIns="0" rIns="0" bIns="0">
            <a:spAutoFit/>
          </a:bodyPr>
          <a:lstStyle>
            <a:lvl1pPr marL="0" indent="0">
              <a:buNone/>
              <a:defRPr sz="2000" b="1">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7" name="Picture Placeholder 6">
            <a:extLst>
              <a:ext uri="{FF2B5EF4-FFF2-40B4-BE49-F238E27FC236}">
                <a16:creationId xmlns:a16="http://schemas.microsoft.com/office/drawing/2014/main" id="{0147D3AF-E2F9-1942-8805-2B7587BBA72C}"/>
              </a:ext>
            </a:extLst>
          </p:cNvPr>
          <p:cNvSpPr>
            <a:spLocks noGrp="1"/>
          </p:cNvSpPr>
          <p:nvPr>
            <p:ph type="pic" sz="quarter" idx="11"/>
          </p:nvPr>
        </p:nvSpPr>
        <p:spPr>
          <a:xfrm>
            <a:off x="838200" y="330551"/>
            <a:ext cx="4733924" cy="6162324"/>
          </a:xfrm>
        </p:spPr>
        <p:txBody>
          <a:bodyPr/>
          <a:lstStyle>
            <a:lvl1pPr>
              <a:defRPr>
                <a:solidFill>
                  <a:schemeClr val="tx1"/>
                </a:solidFill>
              </a:defRPr>
            </a:lvl1pPr>
          </a:lstStyle>
          <a:p>
            <a:endParaRPr lang="en-US" dirty="0"/>
          </a:p>
        </p:txBody>
      </p:sp>
      <p:sp>
        <p:nvSpPr>
          <p:cNvPr id="19" name="Rectangle 18">
            <a:extLst>
              <a:ext uri="{FF2B5EF4-FFF2-40B4-BE49-F238E27FC236}">
                <a16:creationId xmlns:a16="http://schemas.microsoft.com/office/drawing/2014/main" id="{961B6D9F-8311-8648-BCE9-5F70AE80123E}"/>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1231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0" y="677041"/>
            <a:ext cx="10515600" cy="498598"/>
          </a:xfrm>
        </p:spPr>
        <p:txBody>
          <a:bodyPr lIns="0" tIns="0" rIns="0" bIns="0" anchor="t" anchorCtr="0">
            <a:spAutoFit/>
          </a:bodyPr>
          <a:lstStyle>
            <a:lvl1pPr>
              <a:defRPr sz="3600" b="0">
                <a:solidFill>
                  <a:schemeClr val="bg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1" y="1694121"/>
            <a:ext cx="10515600" cy="448683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grpSp>
        <p:nvGrpSpPr>
          <p:cNvPr id="24" name="Group 23">
            <a:extLst>
              <a:ext uri="{FF2B5EF4-FFF2-40B4-BE49-F238E27FC236}">
                <a16:creationId xmlns:a16="http://schemas.microsoft.com/office/drawing/2014/main" id="{78D84196-0A20-054E-8E8A-CEBD8A50F6CD}"/>
              </a:ext>
            </a:extLst>
          </p:cNvPr>
          <p:cNvGrpSpPr/>
          <p:nvPr userDrawn="1"/>
        </p:nvGrpSpPr>
        <p:grpSpPr>
          <a:xfrm>
            <a:off x="838200" y="330551"/>
            <a:ext cx="681724" cy="114143"/>
            <a:chOff x="504417" y="410029"/>
            <a:chExt cx="681724" cy="114143"/>
          </a:xfrm>
        </p:grpSpPr>
        <p:sp>
          <p:nvSpPr>
            <p:cNvPr id="25" name="Circle">
              <a:extLst>
                <a:ext uri="{FF2B5EF4-FFF2-40B4-BE49-F238E27FC236}">
                  <a16:creationId xmlns:a16="http://schemas.microsoft.com/office/drawing/2014/main" id="{70337722-F450-874F-8EA3-B6DBC3F50F7C}"/>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26" name="Circle">
              <a:extLst>
                <a:ext uri="{FF2B5EF4-FFF2-40B4-BE49-F238E27FC236}">
                  <a16:creationId xmlns:a16="http://schemas.microsoft.com/office/drawing/2014/main" id="{28EBBD92-54F4-A847-A641-2CBA4B62ED6D}"/>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27" name="Circle">
              <a:extLst>
                <a:ext uri="{FF2B5EF4-FFF2-40B4-BE49-F238E27FC236}">
                  <a16:creationId xmlns:a16="http://schemas.microsoft.com/office/drawing/2014/main" id="{E3941F9C-B5C5-F94B-9D48-EB209E489ED6}"/>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28" name="Circle">
              <a:extLst>
                <a:ext uri="{FF2B5EF4-FFF2-40B4-BE49-F238E27FC236}">
                  <a16:creationId xmlns:a16="http://schemas.microsoft.com/office/drawing/2014/main" id="{E907175C-717F-244E-B505-FE7AF23D419A}"/>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10" name="Rectangle 9">
            <a:extLst>
              <a:ext uri="{FF2B5EF4-FFF2-40B4-BE49-F238E27FC236}">
                <a16:creationId xmlns:a16="http://schemas.microsoft.com/office/drawing/2014/main" id="{828AB324-DACC-E245-B199-C4656126B7B1}"/>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83599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0" y="677041"/>
            <a:ext cx="10515600" cy="498598"/>
          </a:xfrm>
        </p:spPr>
        <p:txBody>
          <a:bodyPr lIns="0" tIns="0" rIns="0" bIns="0" anchor="t" anchorCtr="0">
            <a:spAutoFit/>
          </a:bodyPr>
          <a:lstStyle>
            <a:lvl1pPr>
              <a:defRPr sz="3600" b="0">
                <a:solidFill>
                  <a:schemeClr val="bg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1" y="1981200"/>
            <a:ext cx="10515600" cy="4199759"/>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5" name="Text Placeholder 4">
            <a:extLst>
              <a:ext uri="{FF2B5EF4-FFF2-40B4-BE49-F238E27FC236}">
                <a16:creationId xmlns:a16="http://schemas.microsoft.com/office/drawing/2014/main" id="{19E47070-8724-EE42-8E72-199D4A87D0CF}"/>
              </a:ext>
            </a:extLst>
          </p:cNvPr>
          <p:cNvSpPr>
            <a:spLocks noGrp="1"/>
          </p:cNvSpPr>
          <p:nvPr>
            <p:ph type="body" sz="quarter" idx="11"/>
          </p:nvPr>
        </p:nvSpPr>
        <p:spPr>
          <a:xfrm>
            <a:off x="838200" y="1266825"/>
            <a:ext cx="10515600" cy="276999"/>
          </a:xfrm>
        </p:spPr>
        <p:txBody>
          <a:bodyPr lIns="0" tIns="0" rIns="0" bIns="0">
            <a:spAutoFit/>
          </a:bodyPr>
          <a:lstStyle>
            <a:lvl1pPr marL="0" indent="0">
              <a:buNone/>
              <a:defRPr sz="2000" b="1">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grpSp>
        <p:nvGrpSpPr>
          <p:cNvPr id="12" name="Group 11">
            <a:extLst>
              <a:ext uri="{FF2B5EF4-FFF2-40B4-BE49-F238E27FC236}">
                <a16:creationId xmlns:a16="http://schemas.microsoft.com/office/drawing/2014/main" id="{3FEBAADC-D70E-F14E-B4BC-E948E5B431B2}"/>
              </a:ext>
            </a:extLst>
          </p:cNvPr>
          <p:cNvGrpSpPr/>
          <p:nvPr userDrawn="1"/>
        </p:nvGrpSpPr>
        <p:grpSpPr>
          <a:xfrm>
            <a:off x="838200" y="330551"/>
            <a:ext cx="681724" cy="114143"/>
            <a:chOff x="504417" y="410029"/>
            <a:chExt cx="681724" cy="114143"/>
          </a:xfrm>
        </p:grpSpPr>
        <p:sp>
          <p:nvSpPr>
            <p:cNvPr id="14" name="Circle">
              <a:extLst>
                <a:ext uri="{FF2B5EF4-FFF2-40B4-BE49-F238E27FC236}">
                  <a16:creationId xmlns:a16="http://schemas.microsoft.com/office/drawing/2014/main" id="{A0F64668-3ABC-B143-B8AC-0E2F87EEEBB1}"/>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FF2A14FA-E49C-5947-B705-D28DDE75F508}"/>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6" name="Circle">
              <a:extLst>
                <a:ext uri="{FF2B5EF4-FFF2-40B4-BE49-F238E27FC236}">
                  <a16:creationId xmlns:a16="http://schemas.microsoft.com/office/drawing/2014/main" id="{9DE7B27A-097A-3343-B5C3-B9C1161D12F8}"/>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7" name="Circle">
              <a:extLst>
                <a:ext uri="{FF2B5EF4-FFF2-40B4-BE49-F238E27FC236}">
                  <a16:creationId xmlns:a16="http://schemas.microsoft.com/office/drawing/2014/main" id="{21B98C99-2DA6-6F4B-9F65-7FC52045620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11" name="Rectangle 10">
            <a:extLst>
              <a:ext uri="{FF2B5EF4-FFF2-40B4-BE49-F238E27FC236}">
                <a16:creationId xmlns:a16="http://schemas.microsoft.com/office/drawing/2014/main" id="{C6BC7650-7EB8-4941-B227-EE91FC991019}"/>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7646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6B4E71-FB68-9044-AEB6-ADDDBA5E3518}"/>
              </a:ext>
            </a:extLst>
          </p:cNvPr>
          <p:cNvSpPr/>
          <p:nvPr userDrawn="1"/>
        </p:nvSpPr>
        <p:spPr>
          <a:xfrm>
            <a:off x="5521843" y="0"/>
            <a:ext cx="66701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1" y="677041"/>
            <a:ext cx="4109486"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2" y="1981201"/>
            <a:ext cx="4109486"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grpSp>
        <p:nvGrpSpPr>
          <p:cNvPr id="10" name="Group 9">
            <a:extLst>
              <a:ext uri="{FF2B5EF4-FFF2-40B4-BE49-F238E27FC236}">
                <a16:creationId xmlns:a16="http://schemas.microsoft.com/office/drawing/2014/main" id="{99957A5E-E2B3-1645-86DD-EE78553800AF}"/>
              </a:ext>
            </a:extLst>
          </p:cNvPr>
          <p:cNvGrpSpPr/>
          <p:nvPr userDrawn="1"/>
        </p:nvGrpSpPr>
        <p:grpSpPr>
          <a:xfrm>
            <a:off x="838200"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17" name="Rectangle 16">
            <a:extLst>
              <a:ext uri="{FF2B5EF4-FFF2-40B4-BE49-F238E27FC236}">
                <a16:creationId xmlns:a16="http://schemas.microsoft.com/office/drawing/2014/main" id="{F645F5D2-8EAE-FA49-AC4B-9728FFD91FAE}"/>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7963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884250A-E50E-7246-87C1-A40B942D33FB}"/>
              </a:ext>
            </a:extLst>
          </p:cNvPr>
          <p:cNvSpPr/>
          <p:nvPr userDrawn="1"/>
        </p:nvSpPr>
        <p:spPr>
          <a:xfrm>
            <a:off x="5521843" y="0"/>
            <a:ext cx="66701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9957A5E-E2B3-1645-86DD-EE78553800AF}"/>
              </a:ext>
              <a:ext uri="{C183D7F6-B498-43B3-948B-1728B52AA6E4}">
                <adec:decorative xmlns:adec="http://schemas.microsoft.com/office/drawing/2017/decorative" val="1"/>
              </a:ext>
            </a:extLst>
          </p:cNvPr>
          <p:cNvGrpSpPr/>
          <p:nvPr userDrawn="1"/>
        </p:nvGrpSpPr>
        <p:grpSpPr>
          <a:xfrm>
            <a:off x="838200"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1" y="677041"/>
            <a:ext cx="4109484"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7" name="Text Placeholder 4">
            <a:extLst>
              <a:ext uri="{FF2B5EF4-FFF2-40B4-BE49-F238E27FC236}">
                <a16:creationId xmlns:a16="http://schemas.microsoft.com/office/drawing/2014/main" id="{68F1ACA9-6775-7446-BE84-3D4CE09E8F8A}"/>
              </a:ext>
            </a:extLst>
          </p:cNvPr>
          <p:cNvSpPr>
            <a:spLocks noGrp="1"/>
          </p:cNvSpPr>
          <p:nvPr>
            <p:ph type="body" sz="quarter" idx="12"/>
          </p:nvPr>
        </p:nvSpPr>
        <p:spPr>
          <a:xfrm>
            <a:off x="838201" y="1266825"/>
            <a:ext cx="4109484" cy="276999"/>
          </a:xfrm>
        </p:spPr>
        <p:txBody>
          <a:bodyPr wrap="square" lIns="0" tIns="0" rIns="0" bIns="0">
            <a:spAutoFit/>
          </a:bodyPr>
          <a:lstStyle>
            <a:lvl1pPr marL="0" indent="0">
              <a:buNone/>
              <a:defRPr sz="2000" b="1">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2" y="1981201"/>
            <a:ext cx="4109484"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18" name="Rectangle 17">
            <a:extLst>
              <a:ext uri="{FF2B5EF4-FFF2-40B4-BE49-F238E27FC236}">
                <a16:creationId xmlns:a16="http://schemas.microsoft.com/office/drawing/2014/main" id="{FC9343DA-1DBE-6043-BA22-B05E05CA1C9C}"/>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1573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3_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1" y="677041"/>
            <a:ext cx="4109486"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2" y="1981201"/>
            <a:ext cx="4109486"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grpSp>
        <p:nvGrpSpPr>
          <p:cNvPr id="10" name="Group 9">
            <a:extLst>
              <a:ext uri="{FF2B5EF4-FFF2-40B4-BE49-F238E27FC236}">
                <a16:creationId xmlns:a16="http://schemas.microsoft.com/office/drawing/2014/main" id="{99957A5E-E2B3-1645-86DD-EE78553800AF}"/>
              </a:ext>
            </a:extLst>
          </p:cNvPr>
          <p:cNvGrpSpPr/>
          <p:nvPr userDrawn="1"/>
        </p:nvGrpSpPr>
        <p:grpSpPr>
          <a:xfrm>
            <a:off x="838200"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17" name="Rectangle 16">
            <a:extLst>
              <a:ext uri="{FF2B5EF4-FFF2-40B4-BE49-F238E27FC236}">
                <a16:creationId xmlns:a16="http://schemas.microsoft.com/office/drawing/2014/main" id="{F645F5D2-8EAE-FA49-AC4B-9728FFD91FAE}"/>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63C1B3B-CD2F-4D9D-8137-62C17401F7AE}"/>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216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BE3453-8E00-4942-A1AE-70A177E3735D}"/>
              </a:ext>
            </a:extLst>
          </p:cNvPr>
          <p:cNvSpPr/>
          <p:nvPr userDrawn="1"/>
        </p:nvSpPr>
        <p:spPr>
          <a:xfrm>
            <a:off x="0" y="0"/>
            <a:ext cx="12192000" cy="6858000"/>
          </a:xfrm>
          <a:prstGeom prst="rect">
            <a:avLst/>
          </a:prstGeom>
          <a:gradFill flip="none" rotWithShape="1">
            <a:gsLst>
              <a:gs pos="0">
                <a:schemeClr val="tx1">
                  <a:alpha val="92926"/>
                </a:schemeClr>
              </a:gs>
              <a:gs pos="100000">
                <a:schemeClr val="tx2">
                  <a:alpha val="89477"/>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 name="Title 1">
            <a:extLst>
              <a:ext uri="{FF2B5EF4-FFF2-40B4-BE49-F238E27FC236}">
                <a16:creationId xmlns:a16="http://schemas.microsoft.com/office/drawing/2014/main" id="{8FD7AAFE-2718-D547-A288-885E498463A1}"/>
              </a:ext>
            </a:extLst>
          </p:cNvPr>
          <p:cNvSpPr>
            <a:spLocks noGrp="1"/>
          </p:cNvSpPr>
          <p:nvPr>
            <p:ph type="title" hasCustomPrompt="1"/>
          </p:nvPr>
        </p:nvSpPr>
        <p:spPr>
          <a:xfrm>
            <a:off x="838200" y="2717064"/>
            <a:ext cx="10451307" cy="249299"/>
          </a:xfrm>
        </p:spPr>
        <p:txBody>
          <a:bodyPr wrap="square" lIns="0" tIns="0" rIns="0" bIns="0">
            <a:spAutoFit/>
          </a:bodyPr>
          <a:lstStyle>
            <a:lvl1pPr>
              <a:defRPr sz="1800" b="1">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69703F90-C599-8942-A987-4B44D57E6DE6}"/>
              </a:ext>
            </a:extLst>
          </p:cNvPr>
          <p:cNvSpPr>
            <a:spLocks noGrp="1"/>
          </p:cNvSpPr>
          <p:nvPr>
            <p:ph type="body" sz="quarter" idx="10"/>
          </p:nvPr>
        </p:nvSpPr>
        <p:spPr>
          <a:xfrm>
            <a:off x="838200" y="3067935"/>
            <a:ext cx="10451307" cy="664797"/>
          </a:xfrm>
        </p:spPr>
        <p:txBody>
          <a:bodyPr wrap="square" lIns="0" tIns="0" rIns="0" bIns="0">
            <a:spAutoFit/>
          </a:bodyPr>
          <a:lstStyle>
            <a:lvl1pPr marL="0" indent="0">
              <a:buNone/>
              <a:defRPr sz="4800" b="0">
                <a:solidFill>
                  <a:schemeClr val="accent1"/>
                </a:solidFill>
                <a:latin typeface="+mj-lt"/>
              </a:defRPr>
            </a:lvl1pPr>
            <a:lvl2pPr marL="457200" indent="0">
              <a:buNone/>
              <a:defRPr/>
            </a:lvl2pPr>
          </a:lstStyle>
          <a:p>
            <a:pPr lvl="0"/>
            <a:r>
              <a:rPr lang="en-US" dirty="0"/>
              <a:t>Click to edit Master text styles</a:t>
            </a:r>
          </a:p>
        </p:txBody>
      </p:sp>
      <p:grpSp>
        <p:nvGrpSpPr>
          <p:cNvPr id="26" name="Group 25">
            <a:extLst>
              <a:ext uri="{FF2B5EF4-FFF2-40B4-BE49-F238E27FC236}">
                <a16:creationId xmlns:a16="http://schemas.microsoft.com/office/drawing/2014/main" id="{D0CE6AD4-0E9B-274E-9A68-D49B7C6CA813}"/>
              </a:ext>
            </a:extLst>
          </p:cNvPr>
          <p:cNvGrpSpPr/>
          <p:nvPr userDrawn="1"/>
        </p:nvGrpSpPr>
        <p:grpSpPr>
          <a:xfrm rot="5400000">
            <a:off x="87157" y="3371929"/>
            <a:ext cx="681724" cy="114143"/>
            <a:chOff x="504417" y="410029"/>
            <a:chExt cx="681724" cy="114143"/>
          </a:xfrm>
        </p:grpSpPr>
        <p:sp>
          <p:nvSpPr>
            <p:cNvPr id="27" name="Circle">
              <a:extLst>
                <a:ext uri="{FF2B5EF4-FFF2-40B4-BE49-F238E27FC236}">
                  <a16:creationId xmlns:a16="http://schemas.microsoft.com/office/drawing/2014/main" id="{984D244B-CAE6-574B-BBDB-F4C36A424D08}"/>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28" name="Circle">
              <a:extLst>
                <a:ext uri="{FF2B5EF4-FFF2-40B4-BE49-F238E27FC236}">
                  <a16:creationId xmlns:a16="http://schemas.microsoft.com/office/drawing/2014/main" id="{62C4007E-80A1-1647-BF2D-0B1C5EF7352A}"/>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29" name="Circle">
              <a:extLst>
                <a:ext uri="{FF2B5EF4-FFF2-40B4-BE49-F238E27FC236}">
                  <a16:creationId xmlns:a16="http://schemas.microsoft.com/office/drawing/2014/main" id="{3D3433E6-1B81-A040-8E92-54A93C2BDAE1}"/>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30" name="Circle">
              <a:extLst>
                <a:ext uri="{FF2B5EF4-FFF2-40B4-BE49-F238E27FC236}">
                  <a16:creationId xmlns:a16="http://schemas.microsoft.com/office/drawing/2014/main" id="{EAE00231-C305-5149-A253-916546AAF94E}"/>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11" name="Text Placeholder 4">
            <a:extLst>
              <a:ext uri="{FF2B5EF4-FFF2-40B4-BE49-F238E27FC236}">
                <a16:creationId xmlns:a16="http://schemas.microsoft.com/office/drawing/2014/main" id="{7E522095-B131-7445-AEC7-AEC8ED54660A}"/>
              </a:ext>
            </a:extLst>
          </p:cNvPr>
          <p:cNvSpPr>
            <a:spLocks noGrp="1"/>
          </p:cNvSpPr>
          <p:nvPr>
            <p:ph type="body" sz="quarter" idx="11"/>
          </p:nvPr>
        </p:nvSpPr>
        <p:spPr>
          <a:xfrm>
            <a:off x="838200" y="3834304"/>
            <a:ext cx="10515600" cy="276999"/>
          </a:xfrm>
        </p:spPr>
        <p:txBody>
          <a:bodyPr lIns="0" tIns="0" rIns="0" bIns="0">
            <a:spAutoFit/>
          </a:bodyPr>
          <a:lstStyle>
            <a:lvl1pPr marL="0" indent="0">
              <a:buNone/>
              <a:defRPr sz="20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3" name="Rectangle 12">
            <a:extLst>
              <a:ext uri="{FF2B5EF4-FFF2-40B4-BE49-F238E27FC236}">
                <a16:creationId xmlns:a16="http://schemas.microsoft.com/office/drawing/2014/main" id="{3F8F15C1-3E18-394A-A33A-52A0C5D32F15}"/>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45865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4_Custom Layou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884250A-E50E-7246-87C1-A40B942D33FB}"/>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9957A5E-E2B3-1645-86DD-EE78553800AF}"/>
              </a:ext>
              <a:ext uri="{C183D7F6-B498-43B3-948B-1728B52AA6E4}">
                <adec:decorative xmlns:adec="http://schemas.microsoft.com/office/drawing/2017/decorative" val="1"/>
              </a:ext>
            </a:extLst>
          </p:cNvPr>
          <p:cNvGrpSpPr/>
          <p:nvPr userDrawn="1"/>
        </p:nvGrpSpPr>
        <p:grpSpPr>
          <a:xfrm>
            <a:off x="838200"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1" y="677041"/>
            <a:ext cx="4109484"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7" name="Text Placeholder 4">
            <a:extLst>
              <a:ext uri="{FF2B5EF4-FFF2-40B4-BE49-F238E27FC236}">
                <a16:creationId xmlns:a16="http://schemas.microsoft.com/office/drawing/2014/main" id="{68F1ACA9-6775-7446-BE84-3D4CE09E8F8A}"/>
              </a:ext>
            </a:extLst>
          </p:cNvPr>
          <p:cNvSpPr>
            <a:spLocks noGrp="1"/>
          </p:cNvSpPr>
          <p:nvPr>
            <p:ph type="body" sz="quarter" idx="12"/>
          </p:nvPr>
        </p:nvSpPr>
        <p:spPr>
          <a:xfrm>
            <a:off x="838201" y="1266825"/>
            <a:ext cx="4109484" cy="276999"/>
          </a:xfrm>
        </p:spPr>
        <p:txBody>
          <a:bodyPr wrap="square" lIns="0" tIns="0" rIns="0" bIns="0">
            <a:spAutoFit/>
          </a:bodyPr>
          <a:lstStyle>
            <a:lvl1pPr marL="0" indent="0">
              <a:buNone/>
              <a:defRPr sz="2000" b="1">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2" y="1981201"/>
            <a:ext cx="4109484"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18" name="Rectangle 17">
            <a:extLst>
              <a:ext uri="{FF2B5EF4-FFF2-40B4-BE49-F238E27FC236}">
                <a16:creationId xmlns:a16="http://schemas.microsoft.com/office/drawing/2014/main" id="{FC9343DA-1DBE-6043-BA22-B05E05CA1C9C}"/>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61166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6B4E71-FB68-9044-AEB6-ADDDBA5E3518}"/>
              </a:ext>
            </a:extLst>
          </p:cNvPr>
          <p:cNvSpPr/>
          <p:nvPr userDrawn="1"/>
        </p:nvSpPr>
        <p:spPr>
          <a:xfrm>
            <a:off x="0" y="0"/>
            <a:ext cx="66679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7237740" y="677041"/>
            <a:ext cx="4116059"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7237741" y="1981201"/>
            <a:ext cx="4116059"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grpSp>
        <p:nvGrpSpPr>
          <p:cNvPr id="10" name="Group 9">
            <a:extLst>
              <a:ext uri="{FF2B5EF4-FFF2-40B4-BE49-F238E27FC236}">
                <a16:creationId xmlns:a16="http://schemas.microsoft.com/office/drawing/2014/main" id="{99957A5E-E2B3-1645-86DD-EE78553800AF}"/>
              </a:ext>
            </a:extLst>
          </p:cNvPr>
          <p:cNvGrpSpPr/>
          <p:nvPr userDrawn="1"/>
        </p:nvGrpSpPr>
        <p:grpSpPr>
          <a:xfrm>
            <a:off x="7237740"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19" name="Rectangle 18">
            <a:extLst>
              <a:ext uri="{FF2B5EF4-FFF2-40B4-BE49-F238E27FC236}">
                <a16:creationId xmlns:a16="http://schemas.microsoft.com/office/drawing/2014/main" id="{570BE118-E47D-3448-8DAE-B5490C481879}"/>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70121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Custom Layout">
    <p:bg>
      <p:bgPr>
        <a:solidFill>
          <a:schemeClr val="tx2"/>
        </a:solidFill>
        <a:effectLst/>
      </p:bgPr>
    </p:bg>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7237738" y="1981201"/>
            <a:ext cx="4116061"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16" name="Rectangle 15">
            <a:extLst>
              <a:ext uri="{FF2B5EF4-FFF2-40B4-BE49-F238E27FC236}">
                <a16:creationId xmlns:a16="http://schemas.microsoft.com/office/drawing/2014/main" id="{B884250A-E50E-7246-87C1-A40B942D33FB}"/>
              </a:ext>
            </a:extLst>
          </p:cNvPr>
          <p:cNvSpPr/>
          <p:nvPr userDrawn="1"/>
        </p:nvSpPr>
        <p:spPr>
          <a:xfrm>
            <a:off x="0" y="0"/>
            <a:ext cx="66679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9957A5E-E2B3-1645-86DD-EE78553800AF}"/>
              </a:ext>
              <a:ext uri="{C183D7F6-B498-43B3-948B-1728B52AA6E4}">
                <adec:decorative xmlns:adec="http://schemas.microsoft.com/office/drawing/2017/decorative" val="1"/>
              </a:ext>
            </a:extLst>
          </p:cNvPr>
          <p:cNvGrpSpPr/>
          <p:nvPr userDrawn="1"/>
        </p:nvGrpSpPr>
        <p:grpSpPr>
          <a:xfrm>
            <a:off x="7237738"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7237738" y="677041"/>
            <a:ext cx="4116061"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7" name="Text Placeholder 4">
            <a:extLst>
              <a:ext uri="{FF2B5EF4-FFF2-40B4-BE49-F238E27FC236}">
                <a16:creationId xmlns:a16="http://schemas.microsoft.com/office/drawing/2014/main" id="{68F1ACA9-6775-7446-BE84-3D4CE09E8F8A}"/>
              </a:ext>
            </a:extLst>
          </p:cNvPr>
          <p:cNvSpPr>
            <a:spLocks noGrp="1"/>
          </p:cNvSpPr>
          <p:nvPr>
            <p:ph type="body" sz="quarter" idx="12"/>
          </p:nvPr>
        </p:nvSpPr>
        <p:spPr>
          <a:xfrm>
            <a:off x="7237738" y="1266825"/>
            <a:ext cx="4116061" cy="276999"/>
          </a:xfrm>
        </p:spPr>
        <p:txBody>
          <a:bodyPr wrap="square" lIns="0" tIns="0" rIns="0" bIns="0">
            <a:spAutoFit/>
          </a:bodyPr>
          <a:lstStyle>
            <a:lvl1pPr marL="0" indent="0">
              <a:buNone/>
              <a:defRPr sz="2000" b="1">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9" name="Rectangle 18">
            <a:extLst>
              <a:ext uri="{FF2B5EF4-FFF2-40B4-BE49-F238E27FC236}">
                <a16:creationId xmlns:a16="http://schemas.microsoft.com/office/drawing/2014/main" id="{793CCCE5-D4BF-BE4E-AC39-F8F07CDDA550}"/>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58400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0" y="677041"/>
            <a:ext cx="10515600" cy="498598"/>
          </a:xfrm>
        </p:spPr>
        <p:txBody>
          <a:bodyPr lIns="0" tIns="0" rIns="0" bIns="0" anchor="t" anchorCtr="0">
            <a:spAutoFit/>
          </a:bodyPr>
          <a:lstStyle>
            <a:lvl1pPr>
              <a:defRPr sz="3600" b="0">
                <a:solidFill>
                  <a:schemeClr val="bg1"/>
                </a:solidFill>
              </a:defRPr>
            </a:lvl1pPr>
          </a:lstStyle>
          <a:p>
            <a:r>
              <a:rPr lang="en-US"/>
              <a:t>Click to edit Master title style</a:t>
            </a:r>
          </a:p>
        </p:txBody>
      </p:sp>
      <p:grpSp>
        <p:nvGrpSpPr>
          <p:cNvPr id="12" name="Group 11">
            <a:extLst>
              <a:ext uri="{FF2B5EF4-FFF2-40B4-BE49-F238E27FC236}">
                <a16:creationId xmlns:a16="http://schemas.microsoft.com/office/drawing/2014/main" id="{3FEBAADC-D70E-F14E-B4BC-E948E5B431B2}"/>
              </a:ext>
            </a:extLst>
          </p:cNvPr>
          <p:cNvGrpSpPr/>
          <p:nvPr userDrawn="1"/>
        </p:nvGrpSpPr>
        <p:grpSpPr>
          <a:xfrm>
            <a:off x="838200" y="330551"/>
            <a:ext cx="681724" cy="114143"/>
            <a:chOff x="504417" y="410029"/>
            <a:chExt cx="681724" cy="114143"/>
          </a:xfrm>
        </p:grpSpPr>
        <p:sp>
          <p:nvSpPr>
            <p:cNvPr id="14" name="Circle">
              <a:extLst>
                <a:ext uri="{FF2B5EF4-FFF2-40B4-BE49-F238E27FC236}">
                  <a16:creationId xmlns:a16="http://schemas.microsoft.com/office/drawing/2014/main" id="{A0F64668-3ABC-B143-B8AC-0E2F87EEEBB1}"/>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FF2A14FA-E49C-5947-B705-D28DDE75F508}"/>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6" name="Circle">
              <a:extLst>
                <a:ext uri="{FF2B5EF4-FFF2-40B4-BE49-F238E27FC236}">
                  <a16:creationId xmlns:a16="http://schemas.microsoft.com/office/drawing/2014/main" id="{9DE7B27A-097A-3343-B5C3-B9C1161D12F8}"/>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7" name="Circle">
              <a:extLst>
                <a:ext uri="{FF2B5EF4-FFF2-40B4-BE49-F238E27FC236}">
                  <a16:creationId xmlns:a16="http://schemas.microsoft.com/office/drawing/2014/main" id="{21B98C99-2DA6-6F4B-9F65-7FC52045620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11" name="Content Placeholder 12">
            <a:extLst>
              <a:ext uri="{FF2B5EF4-FFF2-40B4-BE49-F238E27FC236}">
                <a16:creationId xmlns:a16="http://schemas.microsoft.com/office/drawing/2014/main" id="{CD656A57-EA70-C140-9E63-D2BE7ED548C4}"/>
              </a:ext>
            </a:extLst>
          </p:cNvPr>
          <p:cNvSpPr>
            <a:spLocks noGrp="1"/>
          </p:cNvSpPr>
          <p:nvPr>
            <p:ph sz="quarter" idx="12"/>
          </p:nvPr>
        </p:nvSpPr>
        <p:spPr>
          <a:xfrm>
            <a:off x="838201" y="2484850"/>
            <a:ext cx="4860850" cy="361496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18" name="Content Placeholder 12">
            <a:extLst>
              <a:ext uri="{FF2B5EF4-FFF2-40B4-BE49-F238E27FC236}">
                <a16:creationId xmlns:a16="http://schemas.microsoft.com/office/drawing/2014/main" id="{D709BA07-2F61-0F49-8A5D-0C89A1CAA8D6}"/>
              </a:ext>
            </a:extLst>
          </p:cNvPr>
          <p:cNvSpPr>
            <a:spLocks noGrp="1"/>
          </p:cNvSpPr>
          <p:nvPr>
            <p:ph sz="quarter" idx="13"/>
          </p:nvPr>
        </p:nvSpPr>
        <p:spPr>
          <a:xfrm>
            <a:off x="6492951" y="2484849"/>
            <a:ext cx="4860850" cy="3614969"/>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19" name="Rectangle 18">
            <a:extLst>
              <a:ext uri="{FF2B5EF4-FFF2-40B4-BE49-F238E27FC236}">
                <a16:creationId xmlns:a16="http://schemas.microsoft.com/office/drawing/2014/main" id="{716ABA47-F5CB-C049-A774-C8462923522D}"/>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12">
            <a:extLst>
              <a:ext uri="{FF2B5EF4-FFF2-40B4-BE49-F238E27FC236}">
                <a16:creationId xmlns:a16="http://schemas.microsoft.com/office/drawing/2014/main" id="{72058961-7157-6646-8B8B-2857775A87BE}"/>
              </a:ext>
            </a:extLst>
          </p:cNvPr>
          <p:cNvSpPr>
            <a:spLocks noGrp="1"/>
          </p:cNvSpPr>
          <p:nvPr>
            <p:ph sz="quarter" idx="14"/>
          </p:nvPr>
        </p:nvSpPr>
        <p:spPr>
          <a:xfrm>
            <a:off x="838200" y="2076893"/>
            <a:ext cx="4860850" cy="249299"/>
          </a:xfrm>
        </p:spPr>
        <p:txBody>
          <a:bodyPr lIns="0" tIns="0" rIns="0" bIns="0">
            <a:spAutoFit/>
          </a:bodyPr>
          <a:lstStyle>
            <a:lvl1pPr marL="0" indent="0">
              <a:buNone/>
              <a:defRPr sz="1800" b="1">
                <a:solidFill>
                  <a:schemeClr val="accent4"/>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22" name="Content Placeholder 12">
            <a:extLst>
              <a:ext uri="{FF2B5EF4-FFF2-40B4-BE49-F238E27FC236}">
                <a16:creationId xmlns:a16="http://schemas.microsoft.com/office/drawing/2014/main" id="{A924AAAB-DE87-7B42-A717-7547916A0504}"/>
              </a:ext>
            </a:extLst>
          </p:cNvPr>
          <p:cNvSpPr>
            <a:spLocks noGrp="1"/>
          </p:cNvSpPr>
          <p:nvPr>
            <p:ph sz="quarter" idx="15"/>
          </p:nvPr>
        </p:nvSpPr>
        <p:spPr>
          <a:xfrm>
            <a:off x="6492951" y="2076893"/>
            <a:ext cx="4860850" cy="249299"/>
          </a:xfrm>
        </p:spPr>
        <p:txBody>
          <a:bodyPr lIns="0" tIns="0" rIns="0" bIns="0">
            <a:spAutoFit/>
          </a:bodyPr>
          <a:lstStyle>
            <a:lvl1pPr marL="0" indent="0">
              <a:buNone/>
              <a:defRPr sz="1800" b="1">
                <a:solidFill>
                  <a:schemeClr val="accent4"/>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2968966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0" y="677041"/>
            <a:ext cx="10515600" cy="498598"/>
          </a:xfrm>
        </p:spPr>
        <p:txBody>
          <a:bodyPr lIns="0" tIns="0" rIns="0" bIns="0" anchor="t" anchorCtr="0">
            <a:spAutoFit/>
          </a:bodyPr>
          <a:lstStyle>
            <a:lvl1pPr>
              <a:defRPr sz="3600" b="0">
                <a:solidFill>
                  <a:schemeClr val="bg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1" y="2565991"/>
            <a:ext cx="4860850" cy="361496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grpSp>
        <p:nvGrpSpPr>
          <p:cNvPr id="24" name="Group 23">
            <a:extLst>
              <a:ext uri="{FF2B5EF4-FFF2-40B4-BE49-F238E27FC236}">
                <a16:creationId xmlns:a16="http://schemas.microsoft.com/office/drawing/2014/main" id="{78D84196-0A20-054E-8E8A-CEBD8A50F6CD}"/>
              </a:ext>
            </a:extLst>
          </p:cNvPr>
          <p:cNvGrpSpPr/>
          <p:nvPr userDrawn="1"/>
        </p:nvGrpSpPr>
        <p:grpSpPr>
          <a:xfrm>
            <a:off x="838200" y="330551"/>
            <a:ext cx="681724" cy="114143"/>
            <a:chOff x="504417" y="410029"/>
            <a:chExt cx="681724" cy="114143"/>
          </a:xfrm>
        </p:grpSpPr>
        <p:sp>
          <p:nvSpPr>
            <p:cNvPr id="25" name="Circle">
              <a:extLst>
                <a:ext uri="{FF2B5EF4-FFF2-40B4-BE49-F238E27FC236}">
                  <a16:creationId xmlns:a16="http://schemas.microsoft.com/office/drawing/2014/main" id="{70337722-F450-874F-8EA3-B6DBC3F50F7C}"/>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26" name="Circle">
              <a:extLst>
                <a:ext uri="{FF2B5EF4-FFF2-40B4-BE49-F238E27FC236}">
                  <a16:creationId xmlns:a16="http://schemas.microsoft.com/office/drawing/2014/main" id="{28EBBD92-54F4-A847-A641-2CBA4B62ED6D}"/>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27" name="Circle">
              <a:extLst>
                <a:ext uri="{FF2B5EF4-FFF2-40B4-BE49-F238E27FC236}">
                  <a16:creationId xmlns:a16="http://schemas.microsoft.com/office/drawing/2014/main" id="{E3941F9C-B5C5-F94B-9D48-EB209E489ED6}"/>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28" name="Circle">
              <a:extLst>
                <a:ext uri="{FF2B5EF4-FFF2-40B4-BE49-F238E27FC236}">
                  <a16:creationId xmlns:a16="http://schemas.microsoft.com/office/drawing/2014/main" id="{E907175C-717F-244E-B505-FE7AF23D419A}"/>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10" name="Content Placeholder 12">
            <a:extLst>
              <a:ext uri="{FF2B5EF4-FFF2-40B4-BE49-F238E27FC236}">
                <a16:creationId xmlns:a16="http://schemas.microsoft.com/office/drawing/2014/main" id="{FF0FB196-11DD-4840-9E21-88B1960983C9}"/>
              </a:ext>
            </a:extLst>
          </p:cNvPr>
          <p:cNvSpPr>
            <a:spLocks noGrp="1"/>
          </p:cNvSpPr>
          <p:nvPr>
            <p:ph sz="quarter" idx="11"/>
          </p:nvPr>
        </p:nvSpPr>
        <p:spPr>
          <a:xfrm>
            <a:off x="6492951" y="2565991"/>
            <a:ext cx="4860850" cy="361496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11" name="Rectangle 10">
            <a:extLst>
              <a:ext uri="{FF2B5EF4-FFF2-40B4-BE49-F238E27FC236}">
                <a16:creationId xmlns:a16="http://schemas.microsoft.com/office/drawing/2014/main" id="{B60EDAB8-202A-6442-BC52-33C5E414E8F2}"/>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12">
            <a:extLst>
              <a:ext uri="{FF2B5EF4-FFF2-40B4-BE49-F238E27FC236}">
                <a16:creationId xmlns:a16="http://schemas.microsoft.com/office/drawing/2014/main" id="{E385C5A9-21F3-0546-A455-07A719CEABAD}"/>
              </a:ext>
            </a:extLst>
          </p:cNvPr>
          <p:cNvSpPr>
            <a:spLocks noGrp="1"/>
          </p:cNvSpPr>
          <p:nvPr>
            <p:ph sz="quarter" idx="12"/>
          </p:nvPr>
        </p:nvSpPr>
        <p:spPr>
          <a:xfrm>
            <a:off x="838201" y="2158034"/>
            <a:ext cx="4860850" cy="249299"/>
          </a:xfrm>
        </p:spPr>
        <p:txBody>
          <a:bodyPr lIns="0" tIns="0" rIns="0" bIns="0">
            <a:spAutoFit/>
          </a:bodyPr>
          <a:lstStyle>
            <a:lvl1pPr marL="0" indent="0">
              <a:buNone/>
              <a:defRPr sz="1800" b="1">
                <a:solidFill>
                  <a:schemeClr val="accent4"/>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18" name="Content Placeholder 12">
            <a:extLst>
              <a:ext uri="{FF2B5EF4-FFF2-40B4-BE49-F238E27FC236}">
                <a16:creationId xmlns:a16="http://schemas.microsoft.com/office/drawing/2014/main" id="{FADC4AD4-2733-704D-8AAF-37DA2910B206}"/>
              </a:ext>
            </a:extLst>
          </p:cNvPr>
          <p:cNvSpPr>
            <a:spLocks noGrp="1"/>
          </p:cNvSpPr>
          <p:nvPr>
            <p:ph sz="quarter" idx="13"/>
          </p:nvPr>
        </p:nvSpPr>
        <p:spPr>
          <a:xfrm>
            <a:off x="6492951" y="2158034"/>
            <a:ext cx="4860850" cy="249299"/>
          </a:xfrm>
        </p:spPr>
        <p:txBody>
          <a:bodyPr lIns="0" tIns="0" rIns="0" bIns="0">
            <a:spAutoFit/>
          </a:bodyPr>
          <a:lstStyle>
            <a:lvl1pPr marL="0" indent="0">
              <a:buNone/>
              <a:defRPr sz="1800" b="1">
                <a:solidFill>
                  <a:schemeClr val="accent4"/>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31" name="Text Placeholder 4">
            <a:extLst>
              <a:ext uri="{FF2B5EF4-FFF2-40B4-BE49-F238E27FC236}">
                <a16:creationId xmlns:a16="http://schemas.microsoft.com/office/drawing/2014/main" id="{AE03E3B6-A837-FC42-A016-DD806E5DCB94}"/>
              </a:ext>
            </a:extLst>
          </p:cNvPr>
          <p:cNvSpPr>
            <a:spLocks noGrp="1"/>
          </p:cNvSpPr>
          <p:nvPr>
            <p:ph type="body" sz="quarter" idx="14"/>
          </p:nvPr>
        </p:nvSpPr>
        <p:spPr>
          <a:xfrm>
            <a:off x="838200" y="1266825"/>
            <a:ext cx="10515600" cy="276999"/>
          </a:xfrm>
        </p:spPr>
        <p:txBody>
          <a:bodyPr lIns="0" tIns="0" rIns="0" bIns="0">
            <a:spAutoFit/>
          </a:bodyPr>
          <a:lstStyle>
            <a:lvl1pPr marL="0" indent="0">
              <a:buNone/>
              <a:defRPr sz="2000" b="1">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20245181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0" y="677041"/>
            <a:ext cx="10515600" cy="498598"/>
          </a:xfrm>
        </p:spPr>
        <p:txBody>
          <a:bodyPr lIns="0" tIns="0" rIns="0" bIns="0" anchor="t" anchorCtr="0">
            <a:spAutoFit/>
          </a:bodyPr>
          <a:lstStyle>
            <a:lvl1pPr>
              <a:defRPr sz="3600" b="0">
                <a:solidFill>
                  <a:schemeClr val="bg1"/>
                </a:solidFill>
              </a:defRPr>
            </a:lvl1pPr>
          </a:lstStyle>
          <a:p>
            <a:r>
              <a:rPr lang="en-US"/>
              <a:t>Click to edit Master title style</a:t>
            </a:r>
          </a:p>
        </p:txBody>
      </p:sp>
      <p:sp>
        <p:nvSpPr>
          <p:cNvPr id="13" name="Rectangle 12">
            <a:extLst>
              <a:ext uri="{FF2B5EF4-FFF2-40B4-BE49-F238E27FC236}">
                <a16:creationId xmlns:a16="http://schemas.microsoft.com/office/drawing/2014/main" id="{BD248151-7BBD-6745-8B52-710468A901D7}"/>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07922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0" y="677041"/>
            <a:ext cx="10515600" cy="498598"/>
          </a:xfrm>
        </p:spPr>
        <p:txBody>
          <a:bodyPr lIns="0" tIns="0" rIns="0" bIns="0" anchor="t" anchorCtr="0">
            <a:spAutoFit/>
          </a:bodyPr>
          <a:lstStyle>
            <a:lvl1pPr>
              <a:defRPr sz="3600" b="0">
                <a:solidFill>
                  <a:schemeClr val="accent1"/>
                </a:solidFill>
              </a:defRPr>
            </a:lvl1pPr>
          </a:lstStyle>
          <a:p>
            <a:r>
              <a:rPr lang="en-US"/>
              <a:t>Click to edit Master title style</a:t>
            </a:r>
          </a:p>
        </p:txBody>
      </p:sp>
      <p:grpSp>
        <p:nvGrpSpPr>
          <p:cNvPr id="12" name="Group 11">
            <a:extLst>
              <a:ext uri="{FF2B5EF4-FFF2-40B4-BE49-F238E27FC236}">
                <a16:creationId xmlns:a16="http://schemas.microsoft.com/office/drawing/2014/main" id="{3FEBAADC-D70E-F14E-B4BC-E948E5B431B2}"/>
              </a:ext>
            </a:extLst>
          </p:cNvPr>
          <p:cNvGrpSpPr/>
          <p:nvPr userDrawn="1"/>
        </p:nvGrpSpPr>
        <p:grpSpPr>
          <a:xfrm>
            <a:off x="838200" y="330551"/>
            <a:ext cx="681724" cy="114143"/>
            <a:chOff x="504417" y="410029"/>
            <a:chExt cx="681724" cy="114143"/>
          </a:xfrm>
        </p:grpSpPr>
        <p:sp>
          <p:nvSpPr>
            <p:cNvPr id="14" name="Circle">
              <a:extLst>
                <a:ext uri="{FF2B5EF4-FFF2-40B4-BE49-F238E27FC236}">
                  <a16:creationId xmlns:a16="http://schemas.microsoft.com/office/drawing/2014/main" id="{A0F64668-3ABC-B143-B8AC-0E2F87EEEBB1}"/>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FF2A14FA-E49C-5947-B705-D28DDE75F508}"/>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6" name="Circle">
              <a:extLst>
                <a:ext uri="{FF2B5EF4-FFF2-40B4-BE49-F238E27FC236}">
                  <a16:creationId xmlns:a16="http://schemas.microsoft.com/office/drawing/2014/main" id="{9DE7B27A-097A-3343-B5C3-B9C1161D12F8}"/>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7" name="Circle">
              <a:extLst>
                <a:ext uri="{FF2B5EF4-FFF2-40B4-BE49-F238E27FC236}">
                  <a16:creationId xmlns:a16="http://schemas.microsoft.com/office/drawing/2014/main" id="{21B98C99-2DA6-6F4B-9F65-7FC52045620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13" name="Rectangle 12">
            <a:extLst>
              <a:ext uri="{FF2B5EF4-FFF2-40B4-BE49-F238E27FC236}">
                <a16:creationId xmlns:a16="http://schemas.microsoft.com/office/drawing/2014/main" id="{82008D32-F85E-D842-A8E3-40B6B7A1DDEE}"/>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1189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BE3453-8E00-4942-A1AE-70A177E3735D}"/>
              </a:ext>
            </a:extLst>
          </p:cNvPr>
          <p:cNvSpPr/>
          <p:nvPr userDrawn="1"/>
        </p:nvSpPr>
        <p:spPr>
          <a:xfrm>
            <a:off x="0" y="0"/>
            <a:ext cx="12192000" cy="6858000"/>
          </a:xfrm>
          <a:prstGeom prst="rect">
            <a:avLst/>
          </a:prstGeom>
          <a:gradFill flip="none" rotWithShape="1">
            <a:gsLst>
              <a:gs pos="0">
                <a:schemeClr val="tx1">
                  <a:alpha val="92926"/>
                </a:schemeClr>
              </a:gs>
              <a:gs pos="100000">
                <a:schemeClr val="tx2">
                  <a:alpha val="89477"/>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 name="Text Placeholder 3">
            <a:extLst>
              <a:ext uri="{FF2B5EF4-FFF2-40B4-BE49-F238E27FC236}">
                <a16:creationId xmlns:a16="http://schemas.microsoft.com/office/drawing/2014/main" id="{69703F90-C599-8942-A987-4B44D57E6DE6}"/>
              </a:ext>
            </a:extLst>
          </p:cNvPr>
          <p:cNvSpPr>
            <a:spLocks noGrp="1"/>
          </p:cNvSpPr>
          <p:nvPr>
            <p:ph type="body" sz="quarter" idx="10"/>
          </p:nvPr>
        </p:nvSpPr>
        <p:spPr>
          <a:xfrm>
            <a:off x="870347" y="3057784"/>
            <a:ext cx="10451307" cy="664797"/>
          </a:xfrm>
        </p:spPr>
        <p:txBody>
          <a:bodyPr wrap="square" lIns="0" tIns="0" rIns="0" bIns="0">
            <a:spAutoFit/>
          </a:bodyPr>
          <a:lstStyle>
            <a:lvl1pPr marL="0" indent="0" algn="ctr">
              <a:buNone/>
              <a:defRPr sz="4800" b="0">
                <a:solidFill>
                  <a:schemeClr val="bg1"/>
                </a:solidFill>
                <a:latin typeface="+mj-lt"/>
              </a:defRPr>
            </a:lvl1pPr>
            <a:lvl2pPr marL="457200" indent="0">
              <a:buNone/>
              <a:defRPr/>
            </a:lvl2pPr>
          </a:lstStyle>
          <a:p>
            <a:pPr lvl="0"/>
            <a:r>
              <a:rPr lang="en-US" dirty="0"/>
              <a:t>Click to edit Master text styles</a:t>
            </a:r>
          </a:p>
        </p:txBody>
      </p:sp>
      <p:grpSp>
        <p:nvGrpSpPr>
          <p:cNvPr id="9" name="Group 8">
            <a:extLst>
              <a:ext uri="{FF2B5EF4-FFF2-40B4-BE49-F238E27FC236}">
                <a16:creationId xmlns:a16="http://schemas.microsoft.com/office/drawing/2014/main" id="{5D21E8D1-4D1E-1E48-9BCB-AE5090830452}"/>
              </a:ext>
            </a:extLst>
          </p:cNvPr>
          <p:cNvGrpSpPr/>
          <p:nvPr userDrawn="1"/>
        </p:nvGrpSpPr>
        <p:grpSpPr>
          <a:xfrm>
            <a:off x="5755138" y="4521520"/>
            <a:ext cx="681724" cy="114143"/>
            <a:chOff x="504417" y="410029"/>
            <a:chExt cx="681724" cy="114143"/>
          </a:xfrm>
        </p:grpSpPr>
        <p:sp>
          <p:nvSpPr>
            <p:cNvPr id="10" name="Circle">
              <a:extLst>
                <a:ext uri="{FF2B5EF4-FFF2-40B4-BE49-F238E27FC236}">
                  <a16:creationId xmlns:a16="http://schemas.microsoft.com/office/drawing/2014/main" id="{17E82704-0A0A-2040-B48C-338553349A95}"/>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ctr">
              <a:noAutofit/>
            </a:bodyPr>
            <a:lstStyle/>
            <a:p>
              <a:pPr algn="ct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1" name="Circle">
              <a:extLst>
                <a:ext uri="{FF2B5EF4-FFF2-40B4-BE49-F238E27FC236}">
                  <a16:creationId xmlns:a16="http://schemas.microsoft.com/office/drawing/2014/main" id="{0A575630-E2C6-684A-B7A5-BA04C93EAC8F}"/>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ctr">
              <a:noAutofit/>
            </a:bodyPr>
            <a:lstStyle/>
            <a:p>
              <a:pPr algn="ct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5781972C-BF75-B147-A90D-52463EA9BF96}"/>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ctr">
              <a:noAutofit/>
            </a:bodyPr>
            <a:lstStyle/>
            <a:p>
              <a:pPr algn="ct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3" name="Circle">
              <a:extLst>
                <a:ext uri="{FF2B5EF4-FFF2-40B4-BE49-F238E27FC236}">
                  <a16:creationId xmlns:a16="http://schemas.microsoft.com/office/drawing/2014/main" id="{AB447C94-EAED-2A40-92EC-AF7191658D84}"/>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ctr">
              <a:noAutofit/>
            </a:bodyPr>
            <a:lstStyle/>
            <a:p>
              <a:pPr algn="ct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pic>
        <p:nvPicPr>
          <p:cNvPr id="23" name="Picture 22">
            <a:extLst>
              <a:ext uri="{FF2B5EF4-FFF2-40B4-BE49-F238E27FC236}">
                <a16:creationId xmlns:a16="http://schemas.microsoft.com/office/drawing/2014/main" id="{E6ECE810-1C56-D542-A359-5986A001FF48}"/>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72024" y="5430711"/>
            <a:ext cx="1647952" cy="411988"/>
          </a:xfrm>
          <a:prstGeom prst="rect">
            <a:avLst/>
          </a:prstGeom>
        </p:spPr>
      </p:pic>
      <p:sp>
        <p:nvSpPr>
          <p:cNvPr id="25" name="Rectangle 24">
            <a:extLst>
              <a:ext uri="{FF2B5EF4-FFF2-40B4-BE49-F238E27FC236}">
                <a16:creationId xmlns:a16="http://schemas.microsoft.com/office/drawing/2014/main" id="{B249982C-8E8E-F548-A2B3-BEA5B1E1012D}"/>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74847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_Custom Layout" userDrawn="1">
  <p:cSld name="27_Custom Layout">
    <p:spTree>
      <p:nvGrpSpPr>
        <p:cNvPr id="1" name="Shape 39"/>
        <p:cNvGrpSpPr/>
        <p:nvPr/>
      </p:nvGrpSpPr>
      <p:grpSpPr>
        <a:xfrm>
          <a:off x="0" y="0"/>
          <a:ext cx="0" cy="0"/>
          <a:chOff x="0" y="0"/>
          <a:chExt cx="0" cy="0"/>
        </a:xfrm>
      </p:grpSpPr>
      <p:sp>
        <p:nvSpPr>
          <p:cNvPr id="4" name="Google Shape;15;p26" hidden="1">
            <a:extLst>
              <a:ext uri="{FF2B5EF4-FFF2-40B4-BE49-F238E27FC236}">
                <a16:creationId xmlns:a16="http://schemas.microsoft.com/office/drawing/2014/main" id="{51CFB103-5A0E-4F51-AAEA-DC0F933197A1}"/>
              </a:ext>
            </a:extLst>
          </p:cNvPr>
          <p:cNvSpPr txBox="1">
            <a:spLocks noGrp="1"/>
          </p:cNvSpPr>
          <p:nvPr>
            <p:ph type="subTitle" idx="1" hasCustomPrompt="1"/>
          </p:nvPr>
        </p:nvSpPr>
        <p:spPr>
          <a:xfrm>
            <a:off x="460326" y="1235076"/>
            <a:ext cx="11274473" cy="51657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18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r>
              <a:rPr lang="en-US" dirty="0"/>
              <a:t>Lorem ipsum placeholder text</a:t>
            </a:r>
            <a:endParaRPr dirty="0"/>
          </a:p>
        </p:txBody>
      </p:sp>
    </p:spTree>
    <p:extLst>
      <p:ext uri="{BB962C8B-B14F-4D97-AF65-F5344CB8AC3E}">
        <p14:creationId xmlns:p14="http://schemas.microsoft.com/office/powerpoint/2010/main" val="3724977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0" y="677041"/>
            <a:ext cx="10515600" cy="498598"/>
          </a:xfrm>
        </p:spPr>
        <p:txBody>
          <a:bodyPr lIns="0" tIns="0" rIns="0" bIns="0" anchor="t" anchorCtr="0">
            <a:spAutoFit/>
          </a:bodyPr>
          <a:lstStyle>
            <a:lvl1pPr>
              <a:defRPr sz="3600" b="0">
                <a:solidFill>
                  <a:schemeClr val="bg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1" y="1981201"/>
            <a:ext cx="10515600"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grpSp>
        <p:nvGrpSpPr>
          <p:cNvPr id="24" name="Group 23">
            <a:extLst>
              <a:ext uri="{FF2B5EF4-FFF2-40B4-BE49-F238E27FC236}">
                <a16:creationId xmlns:a16="http://schemas.microsoft.com/office/drawing/2014/main" id="{78D84196-0A20-054E-8E8A-CEBD8A50F6CD}"/>
              </a:ext>
            </a:extLst>
          </p:cNvPr>
          <p:cNvGrpSpPr/>
          <p:nvPr userDrawn="1"/>
        </p:nvGrpSpPr>
        <p:grpSpPr>
          <a:xfrm>
            <a:off x="838200" y="330551"/>
            <a:ext cx="681724" cy="114143"/>
            <a:chOff x="504417" y="410029"/>
            <a:chExt cx="681724" cy="114143"/>
          </a:xfrm>
        </p:grpSpPr>
        <p:sp>
          <p:nvSpPr>
            <p:cNvPr id="25" name="Circle">
              <a:extLst>
                <a:ext uri="{FF2B5EF4-FFF2-40B4-BE49-F238E27FC236}">
                  <a16:creationId xmlns:a16="http://schemas.microsoft.com/office/drawing/2014/main" id="{70337722-F450-874F-8EA3-B6DBC3F50F7C}"/>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26" name="Circle">
              <a:extLst>
                <a:ext uri="{FF2B5EF4-FFF2-40B4-BE49-F238E27FC236}">
                  <a16:creationId xmlns:a16="http://schemas.microsoft.com/office/drawing/2014/main" id="{28EBBD92-54F4-A847-A641-2CBA4B62ED6D}"/>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27" name="Circle">
              <a:extLst>
                <a:ext uri="{FF2B5EF4-FFF2-40B4-BE49-F238E27FC236}">
                  <a16:creationId xmlns:a16="http://schemas.microsoft.com/office/drawing/2014/main" id="{E3941F9C-B5C5-F94B-9D48-EB209E489ED6}"/>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28" name="Circle">
              <a:extLst>
                <a:ext uri="{FF2B5EF4-FFF2-40B4-BE49-F238E27FC236}">
                  <a16:creationId xmlns:a16="http://schemas.microsoft.com/office/drawing/2014/main" id="{E907175C-717F-244E-B505-FE7AF23D419A}"/>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29" name="Rectangle 28">
            <a:extLst>
              <a:ext uri="{FF2B5EF4-FFF2-40B4-BE49-F238E27FC236}">
                <a16:creationId xmlns:a16="http://schemas.microsoft.com/office/drawing/2014/main" id="{098EE27B-6525-7E40-905F-85BB426CD352}"/>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2494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0" y="677041"/>
            <a:ext cx="10515600" cy="498598"/>
          </a:xfrm>
        </p:spPr>
        <p:txBody>
          <a:bodyPr lIns="0" tIns="0" rIns="0" bIns="0" anchor="t" anchorCtr="0">
            <a:spAutoFit/>
          </a:bodyPr>
          <a:lstStyle>
            <a:lvl1pPr>
              <a:defRPr sz="3600" b="0">
                <a:solidFill>
                  <a:schemeClr val="bg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1" y="1981200"/>
            <a:ext cx="10515600" cy="4199759"/>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5" name="Text Placeholder 4">
            <a:extLst>
              <a:ext uri="{FF2B5EF4-FFF2-40B4-BE49-F238E27FC236}">
                <a16:creationId xmlns:a16="http://schemas.microsoft.com/office/drawing/2014/main" id="{19E47070-8724-EE42-8E72-199D4A87D0CF}"/>
              </a:ext>
            </a:extLst>
          </p:cNvPr>
          <p:cNvSpPr>
            <a:spLocks noGrp="1"/>
          </p:cNvSpPr>
          <p:nvPr>
            <p:ph type="body" sz="quarter" idx="11"/>
          </p:nvPr>
        </p:nvSpPr>
        <p:spPr>
          <a:xfrm>
            <a:off x="838200" y="1266825"/>
            <a:ext cx="10515600" cy="276999"/>
          </a:xfrm>
        </p:spPr>
        <p:txBody>
          <a:bodyPr lIns="0" tIns="0" rIns="0" bIns="0">
            <a:spAutoFit/>
          </a:bodyPr>
          <a:lstStyle>
            <a:lvl1pPr marL="0" indent="0">
              <a:buNone/>
              <a:defRPr sz="2000" b="1">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grpSp>
        <p:nvGrpSpPr>
          <p:cNvPr id="12" name="Group 11">
            <a:extLst>
              <a:ext uri="{FF2B5EF4-FFF2-40B4-BE49-F238E27FC236}">
                <a16:creationId xmlns:a16="http://schemas.microsoft.com/office/drawing/2014/main" id="{3FEBAADC-D70E-F14E-B4BC-E948E5B431B2}"/>
              </a:ext>
            </a:extLst>
          </p:cNvPr>
          <p:cNvGrpSpPr/>
          <p:nvPr userDrawn="1"/>
        </p:nvGrpSpPr>
        <p:grpSpPr>
          <a:xfrm>
            <a:off x="838200" y="330551"/>
            <a:ext cx="681724" cy="114143"/>
            <a:chOff x="504417" y="410029"/>
            <a:chExt cx="681724" cy="114143"/>
          </a:xfrm>
        </p:grpSpPr>
        <p:sp>
          <p:nvSpPr>
            <p:cNvPr id="14" name="Circle">
              <a:extLst>
                <a:ext uri="{FF2B5EF4-FFF2-40B4-BE49-F238E27FC236}">
                  <a16:creationId xmlns:a16="http://schemas.microsoft.com/office/drawing/2014/main" id="{A0F64668-3ABC-B143-B8AC-0E2F87EEEBB1}"/>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FF2A14FA-E49C-5947-B705-D28DDE75F508}"/>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6" name="Circle">
              <a:extLst>
                <a:ext uri="{FF2B5EF4-FFF2-40B4-BE49-F238E27FC236}">
                  <a16:creationId xmlns:a16="http://schemas.microsoft.com/office/drawing/2014/main" id="{9DE7B27A-097A-3343-B5C3-B9C1161D12F8}"/>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7" name="Circle">
              <a:extLst>
                <a:ext uri="{FF2B5EF4-FFF2-40B4-BE49-F238E27FC236}">
                  <a16:creationId xmlns:a16="http://schemas.microsoft.com/office/drawing/2014/main" id="{21B98C99-2DA6-6F4B-9F65-7FC52045620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19" name="Rectangle 18">
            <a:extLst>
              <a:ext uri="{FF2B5EF4-FFF2-40B4-BE49-F238E27FC236}">
                <a16:creationId xmlns:a16="http://schemas.microsoft.com/office/drawing/2014/main" id="{C0D5341E-3CE5-D941-B971-711FD5AE1172}"/>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966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0" y="677041"/>
            <a:ext cx="4988441"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1" y="1981201"/>
            <a:ext cx="4988441"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grpSp>
        <p:nvGrpSpPr>
          <p:cNvPr id="10" name="Group 9">
            <a:extLst>
              <a:ext uri="{FF2B5EF4-FFF2-40B4-BE49-F238E27FC236}">
                <a16:creationId xmlns:a16="http://schemas.microsoft.com/office/drawing/2014/main" id="{99957A5E-E2B3-1645-86DD-EE78553800AF}"/>
              </a:ext>
            </a:extLst>
          </p:cNvPr>
          <p:cNvGrpSpPr/>
          <p:nvPr userDrawn="1"/>
        </p:nvGrpSpPr>
        <p:grpSpPr>
          <a:xfrm>
            <a:off x="838200"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7" name="Picture Placeholder 6">
            <a:extLst>
              <a:ext uri="{FF2B5EF4-FFF2-40B4-BE49-F238E27FC236}">
                <a16:creationId xmlns:a16="http://schemas.microsoft.com/office/drawing/2014/main" id="{0147D3AF-E2F9-1942-8805-2B7587BBA72C}"/>
              </a:ext>
            </a:extLst>
          </p:cNvPr>
          <p:cNvSpPr>
            <a:spLocks noGrp="1"/>
          </p:cNvSpPr>
          <p:nvPr>
            <p:ph type="pic" sz="quarter" idx="11"/>
          </p:nvPr>
        </p:nvSpPr>
        <p:spPr>
          <a:xfrm>
            <a:off x="6619875" y="330551"/>
            <a:ext cx="4733924" cy="6162324"/>
          </a:xfrm>
        </p:spPr>
        <p:txBody>
          <a:bodyPr/>
          <a:lstStyle>
            <a:lvl1pPr>
              <a:defRPr>
                <a:solidFill>
                  <a:schemeClr val="bg1"/>
                </a:solidFill>
              </a:defRPr>
            </a:lvl1pPr>
          </a:lstStyle>
          <a:p>
            <a:endParaRPr lang="en-US"/>
          </a:p>
        </p:txBody>
      </p:sp>
      <p:sp>
        <p:nvSpPr>
          <p:cNvPr id="20" name="Rectangle 19">
            <a:extLst>
              <a:ext uri="{FF2B5EF4-FFF2-40B4-BE49-F238E27FC236}">
                <a16:creationId xmlns:a16="http://schemas.microsoft.com/office/drawing/2014/main" id="{E02EC467-67EB-6142-B76A-74D774396FA0}"/>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676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9957A5E-E2B3-1645-86DD-EE78553800AF}"/>
              </a:ext>
              <a:ext uri="{C183D7F6-B498-43B3-948B-1728B52AA6E4}">
                <adec:decorative xmlns:adec="http://schemas.microsoft.com/office/drawing/2017/decorative" val="1"/>
              </a:ext>
            </a:extLst>
          </p:cNvPr>
          <p:cNvGrpSpPr/>
          <p:nvPr userDrawn="1"/>
        </p:nvGrpSpPr>
        <p:grpSpPr>
          <a:xfrm>
            <a:off x="838200"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0" y="677041"/>
            <a:ext cx="4988441"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7" name="Text Placeholder 4">
            <a:extLst>
              <a:ext uri="{FF2B5EF4-FFF2-40B4-BE49-F238E27FC236}">
                <a16:creationId xmlns:a16="http://schemas.microsoft.com/office/drawing/2014/main" id="{68F1ACA9-6775-7446-BE84-3D4CE09E8F8A}"/>
              </a:ext>
            </a:extLst>
          </p:cNvPr>
          <p:cNvSpPr>
            <a:spLocks noGrp="1"/>
          </p:cNvSpPr>
          <p:nvPr>
            <p:ph type="body" sz="quarter" idx="12"/>
          </p:nvPr>
        </p:nvSpPr>
        <p:spPr>
          <a:xfrm>
            <a:off x="838200" y="1266825"/>
            <a:ext cx="4988441" cy="276999"/>
          </a:xfrm>
        </p:spPr>
        <p:txBody>
          <a:bodyPr wrap="square" lIns="0" tIns="0" rIns="0" bIns="0">
            <a:spAutoFit/>
          </a:bodyPr>
          <a:lstStyle>
            <a:lvl1pPr marL="0" indent="0">
              <a:buNone/>
              <a:defRPr sz="2000" b="1">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1" y="1981201"/>
            <a:ext cx="4988441"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7" name="Picture Placeholder 6">
            <a:extLst>
              <a:ext uri="{FF2B5EF4-FFF2-40B4-BE49-F238E27FC236}">
                <a16:creationId xmlns:a16="http://schemas.microsoft.com/office/drawing/2014/main" id="{0147D3AF-E2F9-1942-8805-2B7587BBA72C}"/>
              </a:ext>
            </a:extLst>
          </p:cNvPr>
          <p:cNvSpPr>
            <a:spLocks noGrp="1"/>
          </p:cNvSpPr>
          <p:nvPr>
            <p:ph type="pic" sz="quarter" idx="11"/>
          </p:nvPr>
        </p:nvSpPr>
        <p:spPr>
          <a:xfrm>
            <a:off x="6619875" y="330551"/>
            <a:ext cx="4733924" cy="6162324"/>
          </a:xfrm>
        </p:spPr>
        <p:txBody>
          <a:bodyPr/>
          <a:lstStyle>
            <a:lvl1pPr>
              <a:defRPr>
                <a:solidFill>
                  <a:schemeClr val="bg1"/>
                </a:solidFill>
              </a:defRPr>
            </a:lvl1pPr>
          </a:lstStyle>
          <a:p>
            <a:endParaRPr lang="en-US" dirty="0"/>
          </a:p>
        </p:txBody>
      </p:sp>
      <p:sp>
        <p:nvSpPr>
          <p:cNvPr id="19" name="Rectangle 18">
            <a:extLst>
              <a:ext uri="{FF2B5EF4-FFF2-40B4-BE49-F238E27FC236}">
                <a16:creationId xmlns:a16="http://schemas.microsoft.com/office/drawing/2014/main" id="{2FDF502A-0879-504B-A146-667CAC3F3D1F}"/>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544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6B4E71-FB68-9044-AEB6-ADDDBA5E3518}"/>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0" y="677041"/>
            <a:ext cx="4683641"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1" y="1981201"/>
            <a:ext cx="4683641"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grpSp>
        <p:nvGrpSpPr>
          <p:cNvPr id="10" name="Group 9">
            <a:extLst>
              <a:ext uri="{FF2B5EF4-FFF2-40B4-BE49-F238E27FC236}">
                <a16:creationId xmlns:a16="http://schemas.microsoft.com/office/drawing/2014/main" id="{99957A5E-E2B3-1645-86DD-EE78553800AF}"/>
              </a:ext>
            </a:extLst>
          </p:cNvPr>
          <p:cNvGrpSpPr/>
          <p:nvPr userDrawn="1"/>
        </p:nvGrpSpPr>
        <p:grpSpPr>
          <a:xfrm>
            <a:off x="838200"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7" name="Picture Placeholder 6">
            <a:extLst>
              <a:ext uri="{FF2B5EF4-FFF2-40B4-BE49-F238E27FC236}">
                <a16:creationId xmlns:a16="http://schemas.microsoft.com/office/drawing/2014/main" id="{0147D3AF-E2F9-1942-8805-2B7587BBA72C}"/>
              </a:ext>
            </a:extLst>
          </p:cNvPr>
          <p:cNvSpPr>
            <a:spLocks noGrp="1"/>
          </p:cNvSpPr>
          <p:nvPr>
            <p:ph type="pic" sz="quarter" idx="11"/>
          </p:nvPr>
        </p:nvSpPr>
        <p:spPr>
          <a:xfrm>
            <a:off x="6619875" y="330551"/>
            <a:ext cx="4733924" cy="6162324"/>
          </a:xfrm>
        </p:spPr>
        <p:txBody>
          <a:bodyPr/>
          <a:lstStyle>
            <a:lvl1pPr>
              <a:defRPr>
                <a:solidFill>
                  <a:schemeClr val="tx1"/>
                </a:solidFill>
              </a:defRPr>
            </a:lvl1pPr>
          </a:lstStyle>
          <a:p>
            <a:endParaRPr lang="en-US"/>
          </a:p>
        </p:txBody>
      </p:sp>
      <p:sp>
        <p:nvSpPr>
          <p:cNvPr id="16" name="Rectangle 15">
            <a:extLst>
              <a:ext uri="{FF2B5EF4-FFF2-40B4-BE49-F238E27FC236}">
                <a16:creationId xmlns:a16="http://schemas.microsoft.com/office/drawing/2014/main" id="{E98B5ABB-64D6-8B48-A953-5EE84FF65A77}"/>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7173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884250A-E50E-7246-87C1-A40B942D33FB}"/>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9957A5E-E2B3-1645-86DD-EE78553800AF}"/>
              </a:ext>
              <a:ext uri="{C183D7F6-B498-43B3-948B-1728B52AA6E4}">
                <adec:decorative xmlns:adec="http://schemas.microsoft.com/office/drawing/2017/decorative" val="1"/>
              </a:ext>
            </a:extLst>
          </p:cNvPr>
          <p:cNvGrpSpPr/>
          <p:nvPr userDrawn="1"/>
        </p:nvGrpSpPr>
        <p:grpSpPr>
          <a:xfrm>
            <a:off x="838200"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1" y="677041"/>
            <a:ext cx="4683642"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7" name="Text Placeholder 4">
            <a:extLst>
              <a:ext uri="{FF2B5EF4-FFF2-40B4-BE49-F238E27FC236}">
                <a16:creationId xmlns:a16="http://schemas.microsoft.com/office/drawing/2014/main" id="{68F1ACA9-6775-7446-BE84-3D4CE09E8F8A}"/>
              </a:ext>
            </a:extLst>
          </p:cNvPr>
          <p:cNvSpPr>
            <a:spLocks noGrp="1"/>
          </p:cNvSpPr>
          <p:nvPr>
            <p:ph type="body" sz="quarter" idx="12"/>
          </p:nvPr>
        </p:nvSpPr>
        <p:spPr>
          <a:xfrm>
            <a:off x="838201" y="1266825"/>
            <a:ext cx="4683642" cy="276999"/>
          </a:xfrm>
        </p:spPr>
        <p:txBody>
          <a:bodyPr wrap="square" lIns="0" tIns="0" rIns="0" bIns="0">
            <a:spAutoFit/>
          </a:bodyPr>
          <a:lstStyle>
            <a:lvl1pPr marL="0" indent="0">
              <a:buNone/>
              <a:defRPr sz="2000" b="1">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2" y="1981201"/>
            <a:ext cx="4683642"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7" name="Picture Placeholder 6">
            <a:extLst>
              <a:ext uri="{FF2B5EF4-FFF2-40B4-BE49-F238E27FC236}">
                <a16:creationId xmlns:a16="http://schemas.microsoft.com/office/drawing/2014/main" id="{0147D3AF-E2F9-1942-8805-2B7587BBA72C}"/>
              </a:ext>
            </a:extLst>
          </p:cNvPr>
          <p:cNvSpPr>
            <a:spLocks noGrp="1"/>
          </p:cNvSpPr>
          <p:nvPr>
            <p:ph type="pic" sz="quarter" idx="11"/>
          </p:nvPr>
        </p:nvSpPr>
        <p:spPr>
          <a:xfrm>
            <a:off x="6619875" y="330551"/>
            <a:ext cx="4733924" cy="6162324"/>
          </a:xfrm>
        </p:spPr>
        <p:txBody>
          <a:bodyPr/>
          <a:lstStyle>
            <a:lvl1pPr>
              <a:defRPr>
                <a:solidFill>
                  <a:schemeClr val="tx1"/>
                </a:solidFill>
              </a:defRPr>
            </a:lvl1pPr>
          </a:lstStyle>
          <a:p>
            <a:endParaRPr lang="en-US" dirty="0"/>
          </a:p>
        </p:txBody>
      </p:sp>
      <p:sp>
        <p:nvSpPr>
          <p:cNvPr id="19" name="Rectangle 18">
            <a:extLst>
              <a:ext uri="{FF2B5EF4-FFF2-40B4-BE49-F238E27FC236}">
                <a16:creationId xmlns:a16="http://schemas.microsoft.com/office/drawing/2014/main" id="{D02A2870-0955-4446-80BA-9E86F9C46133}"/>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1462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6B4E71-FB68-9044-AEB6-ADDDBA5E3518}"/>
              </a:ext>
            </a:extLst>
          </p:cNvPr>
          <p:cNvSpPr/>
          <p:nvPr userDrawn="1"/>
        </p:nvSpPr>
        <p:spPr>
          <a:xfrm>
            <a:off x="3068320" y="0"/>
            <a:ext cx="91236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520665" y="2431804"/>
            <a:ext cx="1986280" cy="1994392"/>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grpSp>
        <p:nvGrpSpPr>
          <p:cNvPr id="10" name="Group 9">
            <a:extLst>
              <a:ext uri="{FF2B5EF4-FFF2-40B4-BE49-F238E27FC236}">
                <a16:creationId xmlns:a16="http://schemas.microsoft.com/office/drawing/2014/main" id="{99957A5E-E2B3-1645-86DD-EE78553800AF}"/>
              </a:ext>
            </a:extLst>
          </p:cNvPr>
          <p:cNvGrpSpPr/>
          <p:nvPr userDrawn="1"/>
        </p:nvGrpSpPr>
        <p:grpSpPr>
          <a:xfrm>
            <a:off x="555387" y="40167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7" name="Picture Placeholder 6">
            <a:extLst>
              <a:ext uri="{FF2B5EF4-FFF2-40B4-BE49-F238E27FC236}">
                <a16:creationId xmlns:a16="http://schemas.microsoft.com/office/drawing/2014/main" id="{0147D3AF-E2F9-1942-8805-2B7587BBA72C}"/>
              </a:ext>
            </a:extLst>
          </p:cNvPr>
          <p:cNvSpPr>
            <a:spLocks noGrp="1"/>
          </p:cNvSpPr>
          <p:nvPr>
            <p:ph type="pic" sz="quarter" idx="11"/>
          </p:nvPr>
        </p:nvSpPr>
        <p:spPr>
          <a:xfrm>
            <a:off x="3635902" y="330551"/>
            <a:ext cx="8017618" cy="6162324"/>
          </a:xfrm>
        </p:spPr>
        <p:txBody>
          <a:bodyPr/>
          <a:lstStyle>
            <a:lvl1pPr>
              <a:defRPr>
                <a:solidFill>
                  <a:schemeClr val="tx1"/>
                </a:solidFill>
              </a:defRPr>
            </a:lvl1pPr>
          </a:lstStyle>
          <a:p>
            <a:endParaRPr lang="en-US"/>
          </a:p>
        </p:txBody>
      </p:sp>
      <p:sp>
        <p:nvSpPr>
          <p:cNvPr id="16" name="Rectangle 15">
            <a:extLst>
              <a:ext uri="{FF2B5EF4-FFF2-40B4-BE49-F238E27FC236}">
                <a16:creationId xmlns:a16="http://schemas.microsoft.com/office/drawing/2014/main" id="{E98B5ABB-64D6-8B48-A953-5EE84FF65A77}"/>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475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5614732"/>
      </p:ext>
    </p:extLst>
  </p:cSld>
  <p:clrMap bg1="lt1" tx1="dk1" bg2="lt2" tx2="dk2" accent1="accent1" accent2="accent2" accent3="accent3" accent4="accent4" accent5="accent5" accent6="accent6" hlink="hlink" folHlink="folHlink"/>
  <p:sldLayoutIdLst>
    <p:sldLayoutId id="2147483679" r:id="rId1"/>
    <p:sldLayoutId id="2147483700" r:id="rId2"/>
    <p:sldLayoutId id="2147483678" r:id="rId3"/>
    <p:sldLayoutId id="2147483681" r:id="rId4"/>
    <p:sldLayoutId id="2147483682" r:id="rId5"/>
    <p:sldLayoutId id="2147483683" r:id="rId6"/>
    <p:sldLayoutId id="2147483688" r:id="rId7"/>
    <p:sldLayoutId id="2147483689" r:id="rId8"/>
    <p:sldLayoutId id="2147483704" r:id="rId9"/>
    <p:sldLayoutId id="2147483703" r:id="rId10"/>
    <p:sldLayoutId id="2147483684" r:id="rId11"/>
    <p:sldLayoutId id="2147483685" r:id="rId12"/>
    <p:sldLayoutId id="2147483690" r:id="rId13"/>
    <p:sldLayoutId id="2147483691" r:id="rId14"/>
    <p:sldLayoutId id="2147483686" r:id="rId15"/>
    <p:sldLayoutId id="2147483687" r:id="rId16"/>
    <p:sldLayoutId id="2147483692" r:id="rId17"/>
    <p:sldLayoutId id="2147483693" r:id="rId18"/>
    <p:sldLayoutId id="2147483701" r:id="rId19"/>
    <p:sldLayoutId id="2147483702" r:id="rId20"/>
    <p:sldLayoutId id="2147483694" r:id="rId21"/>
    <p:sldLayoutId id="2147483695" r:id="rId22"/>
    <p:sldLayoutId id="2147483697" r:id="rId23"/>
    <p:sldLayoutId id="2147483696" r:id="rId24"/>
    <p:sldLayoutId id="2147483698" r:id="rId25"/>
    <p:sldLayoutId id="2147483699" r:id="rId26"/>
    <p:sldLayoutId id="2147483680" r:id="rId27"/>
    <p:sldLayoutId id="2147483705"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tags" Target="../tags/tag3.xml"/><Relationship Id="rId4" Type="http://schemas.openxmlformats.org/officeDocument/2006/relationships/image" Target="../media/image4.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7.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C32C3-A905-E548-8D58-780C85044615}"/>
              </a:ext>
            </a:extLst>
          </p:cNvPr>
          <p:cNvSpPr>
            <a:spLocks noGrp="1"/>
          </p:cNvSpPr>
          <p:nvPr>
            <p:ph type="title"/>
          </p:nvPr>
        </p:nvSpPr>
        <p:spPr/>
        <p:txBody>
          <a:bodyPr/>
          <a:lstStyle/>
          <a:p>
            <a:r>
              <a:rPr lang="en-US" dirty="0"/>
              <a:t>CDA3101</a:t>
            </a:r>
          </a:p>
        </p:txBody>
      </p:sp>
      <p:sp>
        <p:nvSpPr>
          <p:cNvPr id="3" name="Text Placeholder 2">
            <a:extLst>
              <a:ext uri="{FF2B5EF4-FFF2-40B4-BE49-F238E27FC236}">
                <a16:creationId xmlns:a16="http://schemas.microsoft.com/office/drawing/2014/main" id="{62895F9D-D11F-8F40-8AE0-D5321BA1E153}"/>
              </a:ext>
            </a:extLst>
          </p:cNvPr>
          <p:cNvSpPr>
            <a:spLocks noGrp="1"/>
          </p:cNvSpPr>
          <p:nvPr>
            <p:ph type="body" sz="quarter" idx="10"/>
          </p:nvPr>
        </p:nvSpPr>
        <p:spPr>
          <a:xfrm>
            <a:off x="838200" y="3067935"/>
            <a:ext cx="10451307" cy="1329595"/>
          </a:xfrm>
        </p:spPr>
        <p:txBody>
          <a:bodyPr/>
          <a:lstStyle/>
          <a:p>
            <a:r>
              <a:rPr lang="en-US" dirty="0"/>
              <a:t>Module 3: </a:t>
            </a:r>
            <a:br>
              <a:rPr lang="en-US" dirty="0"/>
            </a:br>
            <a:r>
              <a:rPr lang="en-US" dirty="0"/>
              <a:t>ARM Procedures (Part 4)</a:t>
            </a:r>
          </a:p>
        </p:txBody>
      </p:sp>
    </p:spTree>
    <p:custDataLst>
      <p:tags r:id="rId1"/>
    </p:custDataLst>
    <p:extLst>
      <p:ext uri="{BB962C8B-B14F-4D97-AF65-F5344CB8AC3E}">
        <p14:creationId xmlns:p14="http://schemas.microsoft.com/office/powerpoint/2010/main" val="353265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1" name="Rectangle 20">
            <a:extLst>
              <a:ext uri="{FF2B5EF4-FFF2-40B4-BE49-F238E27FC236}">
                <a16:creationId xmlns:a16="http://schemas.microsoft.com/office/drawing/2014/main" id="{A4BB76D4-2DAD-4CD1-B1B7-778431D8A048}"/>
              </a:ext>
            </a:extLst>
          </p:cNvPr>
          <p:cNvSpPr/>
          <p:nvPr/>
        </p:nvSpPr>
        <p:spPr>
          <a:xfrm>
            <a:off x="3245739" y="431783"/>
            <a:ext cx="1371600"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High Level Language</a:t>
            </a:r>
            <a:endParaRPr lang="en-US" sz="1600" dirty="0">
              <a:solidFill>
                <a:schemeClr val="tx1"/>
              </a:solidFill>
            </a:endParaRPr>
          </a:p>
        </p:txBody>
      </p:sp>
      <p:sp>
        <p:nvSpPr>
          <p:cNvPr id="22" name="Rectangle 21">
            <a:extLst>
              <a:ext uri="{FF2B5EF4-FFF2-40B4-BE49-F238E27FC236}">
                <a16:creationId xmlns:a16="http://schemas.microsoft.com/office/drawing/2014/main" id="{2BC07BC6-6BDB-414A-974D-3ECE44775FCE}"/>
              </a:ext>
            </a:extLst>
          </p:cNvPr>
          <p:cNvSpPr/>
          <p:nvPr/>
        </p:nvSpPr>
        <p:spPr>
          <a:xfrm>
            <a:off x="4617339" y="431783"/>
            <a:ext cx="7084124"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fact(long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n)</a:t>
            </a:r>
          </a:p>
          <a:p>
            <a:r>
              <a:rPr lang="en-US" sz="1600" dirty="0">
                <a:solidFill>
                  <a:schemeClr val="tx1"/>
                </a:solidFill>
                <a:latin typeface="Consolas" panose="020B0609020204030204" pitchFamily="49" charset="0"/>
              </a:rPr>
              <a:t>{</a:t>
            </a:r>
          </a:p>
          <a:p>
            <a:r>
              <a:rPr lang="en-US" sz="1600" dirty="0">
                <a:solidFill>
                  <a:schemeClr val="tx1"/>
                </a:solidFill>
                <a:latin typeface="Consolas" panose="020B0609020204030204" pitchFamily="49" charset="0"/>
              </a:rPr>
              <a:t>	if(n&lt;=1) return 1 else return n*fact(n-1);</a:t>
            </a:r>
          </a:p>
          <a:p>
            <a:r>
              <a:rPr lang="en-US" sz="1600" dirty="0">
                <a:solidFill>
                  <a:schemeClr val="tx1"/>
                </a:solidFill>
                <a:latin typeface="Consolas" panose="020B0609020204030204" pitchFamily="49" charset="0"/>
              </a:rPr>
              <a:t>}</a:t>
            </a:r>
          </a:p>
        </p:txBody>
      </p:sp>
      <p:sp>
        <p:nvSpPr>
          <p:cNvPr id="15" name="Rectangle 14">
            <a:extLst>
              <a:ext uri="{FF2B5EF4-FFF2-40B4-BE49-F238E27FC236}">
                <a16:creationId xmlns:a16="http://schemas.microsoft.com/office/drawing/2014/main" id="{FF9F06CB-13A1-409E-B093-F67F4C03391F}"/>
              </a:ext>
              <a:ext uri="{C183D7F6-B498-43B3-948B-1728B52AA6E4}">
                <adec:decorative xmlns:adec="http://schemas.microsoft.com/office/drawing/2017/decorative" val="1"/>
              </a:ext>
            </a:extLst>
          </p:cNvPr>
          <p:cNvSpPr/>
          <p:nvPr/>
        </p:nvSpPr>
        <p:spPr>
          <a:xfrm>
            <a:off x="3245738" y="2038143"/>
            <a:ext cx="8455726"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2F1C9DF-3CFD-4D74-8223-8E8369F4E020}"/>
              </a:ext>
              <a:ext uri="{C183D7F6-B498-43B3-948B-1728B52AA6E4}">
                <adec:decorative xmlns:adec="http://schemas.microsoft.com/office/drawing/2017/decorative" val="1"/>
              </a:ext>
            </a:extLst>
          </p:cNvPr>
          <p:cNvGrpSpPr/>
          <p:nvPr/>
        </p:nvGrpSpPr>
        <p:grpSpPr>
          <a:xfrm>
            <a:off x="11496120" y="2061955"/>
            <a:ext cx="123181" cy="109537"/>
            <a:chOff x="11488737" y="238125"/>
            <a:chExt cx="109537" cy="109537"/>
          </a:xfrm>
        </p:grpSpPr>
        <p:sp>
          <p:nvSpPr>
            <p:cNvPr id="17" name="Oval 16">
              <a:extLst>
                <a:ext uri="{FF2B5EF4-FFF2-40B4-BE49-F238E27FC236}">
                  <a16:creationId xmlns:a16="http://schemas.microsoft.com/office/drawing/2014/main" id="{7E127282-3242-4D9A-B461-168ADF8040D2}"/>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0FCD5CB5-9706-46A3-AFD6-44EEF841AF99}"/>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8035D97E-860B-4783-BE98-64A693929897}"/>
              </a:ext>
              <a:ext uri="{C183D7F6-B498-43B3-948B-1728B52AA6E4}">
                <adec:decorative xmlns:adec="http://schemas.microsoft.com/office/drawing/2017/decorative" val="1"/>
              </a:ext>
            </a:extLst>
          </p:cNvPr>
          <p:cNvSpPr/>
          <p:nvPr/>
        </p:nvSpPr>
        <p:spPr>
          <a:xfrm>
            <a:off x="9267825" y="1124386"/>
            <a:ext cx="1000125" cy="247650"/>
          </a:xfrm>
          <a:prstGeom prst="rect">
            <a:avLst/>
          </a:prstGeom>
          <a:noFill/>
          <a:ln>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CD2736-9CEE-45DD-A6CB-35C2A35832A3}"/>
              </a:ext>
            </a:extLst>
          </p:cNvPr>
          <p:cNvSpPr/>
          <p:nvPr/>
        </p:nvSpPr>
        <p:spPr>
          <a:xfrm>
            <a:off x="3245738" y="2195305"/>
            <a:ext cx="8455725"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500" dirty="0">
                <a:solidFill>
                  <a:schemeClr val="accent3"/>
                </a:solidFill>
                <a:latin typeface="Consolas" panose="020B0609020204030204" pitchFamily="49" charset="0"/>
              </a:rPr>
              <a:t>FACT:</a:t>
            </a:r>
            <a:r>
              <a:rPr lang="en-US" sz="1500" dirty="0">
                <a:latin typeface="Consolas" panose="020B0609020204030204" pitchFamily="49" charset="0"/>
              </a:rPr>
              <a:t>	//argument is in X0</a:t>
            </a:r>
          </a:p>
          <a:p>
            <a:pPr>
              <a:defRPr sz="2000"/>
            </a:pPr>
            <a:r>
              <a:rPr lang="en-US" sz="1500" dirty="0">
                <a:solidFill>
                  <a:schemeClr val="accent3"/>
                </a:solidFill>
                <a:latin typeface="Consolas" panose="020B0609020204030204" pitchFamily="49" charset="0"/>
              </a:rPr>
              <a:t>	SUBS X9, X0, #1</a:t>
            </a:r>
          </a:p>
          <a:p>
            <a:pPr>
              <a:defRPr sz="2000"/>
            </a:pPr>
            <a:r>
              <a:rPr lang="en-US" sz="1500" dirty="0">
                <a:solidFill>
                  <a:schemeClr val="accent3"/>
                </a:solidFill>
                <a:latin typeface="Consolas" panose="020B0609020204030204" pitchFamily="49" charset="0"/>
              </a:rPr>
              <a:t>	B.GT RECURSE</a:t>
            </a:r>
          </a:p>
          <a:p>
            <a:pPr>
              <a:defRPr sz="2000"/>
            </a:pPr>
            <a:r>
              <a:rPr lang="en-US" sz="1500" dirty="0">
                <a:latin typeface="Consolas" panose="020B0609020204030204" pitchFamily="49" charset="0"/>
              </a:rPr>
              <a:t>	//base case</a:t>
            </a:r>
          </a:p>
          <a:p>
            <a:pPr>
              <a:defRPr sz="2000"/>
            </a:pPr>
            <a:r>
              <a:rPr lang="en-US" sz="1500" dirty="0">
                <a:solidFill>
                  <a:schemeClr val="accent3"/>
                </a:solidFill>
                <a:latin typeface="Consolas" panose="020B0609020204030204" pitchFamily="49" charset="0"/>
              </a:rPr>
              <a:t>	MOV X1, #1   </a:t>
            </a:r>
            <a:r>
              <a:rPr lang="en-US" sz="1500" dirty="0">
                <a:latin typeface="Consolas" panose="020B0609020204030204" pitchFamily="49" charset="0"/>
              </a:rPr>
              <a:t>//return argument X1 is 1</a:t>
            </a:r>
          </a:p>
          <a:p>
            <a:pPr>
              <a:defRPr sz="2000"/>
            </a:pPr>
            <a:r>
              <a:rPr lang="en-US" sz="1500" dirty="0">
                <a:solidFill>
                  <a:schemeClr val="accent3"/>
                </a:solidFill>
                <a:latin typeface="Consolas" panose="020B0609020204030204" pitchFamily="49" charset="0"/>
              </a:rPr>
              <a:t>	BR X30 </a:t>
            </a:r>
            <a:r>
              <a:rPr lang="en-US" sz="1500" dirty="0">
                <a:latin typeface="Consolas" panose="020B0609020204030204" pitchFamily="49" charset="0"/>
              </a:rPr>
              <a:t>		</a:t>
            </a:r>
            <a:r>
              <a:rPr lang="en-US" sz="1500" dirty="0">
                <a:solidFill>
                  <a:schemeClr val="lt1">
                    <a:alpha val="0"/>
                  </a:schemeClr>
                </a:solidFill>
                <a:latin typeface="Consolas" panose="020B0609020204030204" pitchFamily="49" charset="0"/>
              </a:rPr>
              <a:t>	//return</a:t>
            </a:r>
          </a:p>
          <a:p>
            <a:r>
              <a:rPr lang="en-US" sz="1500" dirty="0">
                <a:solidFill>
                  <a:schemeClr val="accent3"/>
                </a:solidFill>
                <a:latin typeface="Consolas" panose="020B0609020204030204" pitchFamily="49" charset="0"/>
              </a:rPr>
              <a:t>RECURSE: SUB SP, SP, #16   </a:t>
            </a:r>
            <a:r>
              <a:rPr lang="en-US" sz="1500" dirty="0">
                <a:solidFill>
                  <a:schemeClr val="bg2">
                    <a:lumMod val="95000"/>
                  </a:schemeClr>
                </a:solidFill>
                <a:latin typeface="Consolas" panose="020B0609020204030204" pitchFamily="49" charset="0"/>
              </a:rPr>
              <a:t>//prepare stack frame, SP = X28 = stack pointer</a:t>
            </a:r>
          </a:p>
          <a:p>
            <a:r>
              <a:rPr lang="en-US" sz="1500" dirty="0">
                <a:solidFill>
                  <a:schemeClr val="accent3"/>
                </a:solidFill>
                <a:latin typeface="Consolas" panose="020B0609020204030204" pitchFamily="49" charset="0"/>
              </a:rPr>
              <a:t>	STUR X30, [SP, #8] </a:t>
            </a:r>
            <a:r>
              <a:rPr lang="en-US" sz="1500" dirty="0">
                <a:solidFill>
                  <a:schemeClr val="bg2">
                    <a:lumMod val="95000"/>
                  </a:schemeClr>
                </a:solidFill>
                <a:latin typeface="Consolas" panose="020B0609020204030204" pitchFamily="49" charset="0"/>
              </a:rPr>
              <a:t>//save return address</a:t>
            </a:r>
          </a:p>
          <a:p>
            <a:r>
              <a:rPr lang="en-US" sz="1500" dirty="0">
                <a:solidFill>
                  <a:schemeClr val="accent3"/>
                </a:solidFill>
                <a:latin typeface="Consolas" panose="020B0609020204030204" pitchFamily="49" charset="0"/>
              </a:rPr>
              <a:t>	</a:t>
            </a:r>
            <a:r>
              <a:rPr lang="en-US" sz="1500" dirty="0">
                <a:solidFill>
                  <a:schemeClr val="accent3">
                    <a:alpha val="0"/>
                  </a:schemeClr>
                </a:solidFill>
                <a:latin typeface="Consolas" panose="020B0609020204030204" pitchFamily="49" charset="0"/>
              </a:rPr>
              <a:t>STUR X0, [SP, #0] </a:t>
            </a:r>
            <a:r>
              <a:rPr lang="en-US" sz="1500" dirty="0">
                <a:solidFill>
                  <a:schemeClr val="bg2">
                    <a:lumMod val="95000"/>
                    <a:alpha val="0"/>
                  </a:schemeClr>
                </a:solidFill>
                <a:latin typeface="Consolas" panose="020B0609020204030204" pitchFamily="49" charset="0"/>
              </a:rPr>
              <a:t> //save argument n</a:t>
            </a:r>
          </a:p>
          <a:p>
            <a:r>
              <a:rPr lang="en-US" sz="1500" dirty="0">
                <a:solidFill>
                  <a:schemeClr val="accent3">
                    <a:alpha val="0"/>
                  </a:schemeClr>
                </a:solidFill>
                <a:latin typeface="Consolas" panose="020B0609020204030204" pitchFamily="49" charset="0"/>
              </a:rPr>
              <a:t>	SUB X0, X0, #1  </a:t>
            </a:r>
            <a:r>
              <a:rPr lang="en-US" sz="1500" dirty="0">
                <a:solidFill>
                  <a:schemeClr val="bg2">
                    <a:lumMod val="95000"/>
                    <a:alpha val="0"/>
                  </a:schemeClr>
                </a:solidFill>
                <a:latin typeface="Consolas" panose="020B0609020204030204" pitchFamily="49" charset="0"/>
              </a:rPr>
              <a:t>	 //recursive call will have n-1 as argument</a:t>
            </a:r>
          </a:p>
          <a:p>
            <a:r>
              <a:rPr lang="en-US" sz="1500" dirty="0">
                <a:solidFill>
                  <a:schemeClr val="accent3">
                    <a:alpha val="0"/>
                  </a:schemeClr>
                </a:solidFill>
                <a:latin typeface="Consolas" panose="020B0609020204030204" pitchFamily="49" charset="0"/>
              </a:rPr>
              <a:t>	BL FACT </a:t>
            </a:r>
            <a:r>
              <a:rPr lang="en-US" sz="1500" dirty="0">
                <a:solidFill>
                  <a:schemeClr val="bg2">
                    <a:lumMod val="95000"/>
                    <a:alpha val="0"/>
                  </a:schemeClr>
                </a:solidFill>
                <a:latin typeface="Consolas" panose="020B0609020204030204" pitchFamily="49" charset="0"/>
              </a:rPr>
              <a:t>		 //call fact with n-1</a:t>
            </a:r>
          </a:p>
          <a:p>
            <a:r>
              <a:rPr lang="en-US" sz="1500" dirty="0">
                <a:solidFill>
                  <a:schemeClr val="bg2">
                    <a:lumMod val="95000"/>
                    <a:alpha val="0"/>
                  </a:schemeClr>
                </a:solidFill>
                <a:latin typeface="Consolas" panose="020B0609020204030204" pitchFamily="49" charset="0"/>
              </a:rPr>
              <a:t>	//return from recursive call, fact(n-1) is in X1</a:t>
            </a:r>
          </a:p>
          <a:p>
            <a:r>
              <a:rPr lang="en-US" sz="1500" dirty="0">
                <a:solidFill>
                  <a:schemeClr val="accent3">
                    <a:alpha val="0"/>
                  </a:schemeClr>
                </a:solidFill>
                <a:latin typeface="Consolas" panose="020B0609020204030204" pitchFamily="49" charset="0"/>
              </a:rPr>
              <a:t>	LDUR X0, [SP, #0]  </a:t>
            </a:r>
            <a:r>
              <a:rPr lang="en-US" sz="1500" dirty="0">
                <a:solidFill>
                  <a:schemeClr val="bg2">
                    <a:lumMod val="95000"/>
                    <a:alpha val="0"/>
                  </a:schemeClr>
                </a:solidFill>
                <a:latin typeface="Consolas" panose="020B0609020204030204" pitchFamily="49" charset="0"/>
              </a:rPr>
              <a:t>//restore n</a:t>
            </a:r>
          </a:p>
          <a:p>
            <a:r>
              <a:rPr lang="en-US" sz="1500" dirty="0">
                <a:solidFill>
                  <a:schemeClr val="accent3">
                    <a:alpha val="0"/>
                  </a:schemeClr>
                </a:solidFill>
                <a:latin typeface="Consolas" panose="020B0609020204030204" pitchFamily="49" charset="0"/>
              </a:rPr>
              <a:t>	LDUR X30, [SP, #8] </a:t>
            </a:r>
            <a:r>
              <a:rPr lang="en-US" sz="1500" dirty="0">
                <a:solidFill>
                  <a:schemeClr val="bg2">
                    <a:lumMod val="95000"/>
                    <a:alpha val="0"/>
                  </a:schemeClr>
                </a:solidFill>
                <a:latin typeface="Consolas" panose="020B0609020204030204" pitchFamily="49" charset="0"/>
              </a:rPr>
              <a:t>//restore return address</a:t>
            </a:r>
          </a:p>
          <a:p>
            <a:r>
              <a:rPr lang="en-US" sz="1500" dirty="0">
                <a:solidFill>
                  <a:schemeClr val="accent3">
                    <a:alpha val="0"/>
                  </a:schemeClr>
                </a:solidFill>
                <a:latin typeface="Consolas" panose="020B0609020204030204" pitchFamily="49" charset="0"/>
              </a:rPr>
              <a:t>	ADD SP, SP, #16  </a:t>
            </a:r>
            <a:r>
              <a:rPr lang="en-US" sz="1500" dirty="0">
                <a:solidFill>
                  <a:schemeClr val="bg2">
                    <a:lumMod val="95000"/>
                    <a:alpha val="0"/>
                  </a:schemeClr>
                </a:solidFill>
                <a:latin typeface="Consolas" panose="020B0609020204030204" pitchFamily="49" charset="0"/>
              </a:rPr>
              <a:t> //restore stack pointer</a:t>
            </a:r>
          </a:p>
          <a:p>
            <a:r>
              <a:rPr lang="en-US" sz="1500" dirty="0">
                <a:solidFill>
                  <a:schemeClr val="accent3">
                    <a:alpha val="0"/>
                  </a:schemeClr>
                </a:solidFill>
                <a:latin typeface="Consolas" panose="020B0609020204030204" pitchFamily="49" charset="0"/>
              </a:rPr>
              <a:t>	MUL X1, X0, X1   </a:t>
            </a:r>
            <a:r>
              <a:rPr lang="en-US" sz="1500" dirty="0">
                <a:solidFill>
                  <a:schemeClr val="bg2">
                    <a:lumMod val="95000"/>
                    <a:alpha val="0"/>
                  </a:schemeClr>
                </a:solidFill>
                <a:latin typeface="Consolas" panose="020B0609020204030204" pitchFamily="49" charset="0"/>
              </a:rPr>
              <a:t>	 //value to be returned = n*fact(n-1)</a:t>
            </a:r>
          </a:p>
          <a:p>
            <a:r>
              <a:rPr lang="en-US" sz="1500" dirty="0">
                <a:solidFill>
                  <a:schemeClr val="accent3">
                    <a:alpha val="0"/>
                  </a:schemeClr>
                </a:solidFill>
                <a:latin typeface="Consolas" panose="020B0609020204030204" pitchFamily="49" charset="0"/>
              </a:rPr>
              <a:t>	BR X30 	</a:t>
            </a:r>
            <a:r>
              <a:rPr lang="en-US" sz="1500" dirty="0">
                <a:solidFill>
                  <a:schemeClr val="bg2">
                    <a:lumMod val="95000"/>
                    <a:alpha val="0"/>
                  </a:schemeClr>
                </a:solidFill>
                <a:latin typeface="Consolas" panose="020B0609020204030204" pitchFamily="49" charset="0"/>
              </a:rPr>
              <a:t>	 //return</a:t>
            </a:r>
          </a:p>
        </p:txBody>
      </p:sp>
    </p:spTree>
    <p:extLst>
      <p:ext uri="{BB962C8B-B14F-4D97-AF65-F5344CB8AC3E}">
        <p14:creationId xmlns:p14="http://schemas.microsoft.com/office/powerpoint/2010/main" val="2971005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1" name="Rectangle 20">
            <a:extLst>
              <a:ext uri="{FF2B5EF4-FFF2-40B4-BE49-F238E27FC236}">
                <a16:creationId xmlns:a16="http://schemas.microsoft.com/office/drawing/2014/main" id="{A4BB76D4-2DAD-4CD1-B1B7-778431D8A048}"/>
              </a:ext>
            </a:extLst>
          </p:cNvPr>
          <p:cNvSpPr/>
          <p:nvPr/>
        </p:nvSpPr>
        <p:spPr>
          <a:xfrm>
            <a:off x="3245739" y="431783"/>
            <a:ext cx="1371600"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High Level Language</a:t>
            </a:r>
            <a:endParaRPr lang="en-US" sz="1600" dirty="0">
              <a:solidFill>
                <a:schemeClr val="tx1"/>
              </a:solidFill>
            </a:endParaRPr>
          </a:p>
        </p:txBody>
      </p:sp>
      <p:sp>
        <p:nvSpPr>
          <p:cNvPr id="22" name="Rectangle 21">
            <a:extLst>
              <a:ext uri="{FF2B5EF4-FFF2-40B4-BE49-F238E27FC236}">
                <a16:creationId xmlns:a16="http://schemas.microsoft.com/office/drawing/2014/main" id="{2BC07BC6-6BDB-414A-974D-3ECE44775FCE}"/>
              </a:ext>
            </a:extLst>
          </p:cNvPr>
          <p:cNvSpPr/>
          <p:nvPr/>
        </p:nvSpPr>
        <p:spPr>
          <a:xfrm>
            <a:off x="4617339" y="431783"/>
            <a:ext cx="7084124"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fact(long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n)</a:t>
            </a:r>
          </a:p>
          <a:p>
            <a:r>
              <a:rPr lang="en-US" sz="1600" dirty="0">
                <a:solidFill>
                  <a:schemeClr val="tx1"/>
                </a:solidFill>
                <a:latin typeface="Consolas" panose="020B0609020204030204" pitchFamily="49" charset="0"/>
              </a:rPr>
              <a:t>{</a:t>
            </a:r>
          </a:p>
          <a:p>
            <a:r>
              <a:rPr lang="en-US" sz="1600" dirty="0">
                <a:solidFill>
                  <a:schemeClr val="tx1"/>
                </a:solidFill>
                <a:latin typeface="Consolas" panose="020B0609020204030204" pitchFamily="49" charset="0"/>
              </a:rPr>
              <a:t>	if(n&lt;=1) return 1 else return n*fact(n-1);</a:t>
            </a:r>
          </a:p>
          <a:p>
            <a:r>
              <a:rPr lang="en-US" sz="1600" dirty="0">
                <a:solidFill>
                  <a:schemeClr val="tx1"/>
                </a:solidFill>
                <a:latin typeface="Consolas" panose="020B0609020204030204" pitchFamily="49" charset="0"/>
              </a:rPr>
              <a:t>}</a:t>
            </a:r>
          </a:p>
        </p:txBody>
      </p:sp>
      <p:sp>
        <p:nvSpPr>
          <p:cNvPr id="15" name="Rectangle 14">
            <a:extLst>
              <a:ext uri="{FF2B5EF4-FFF2-40B4-BE49-F238E27FC236}">
                <a16:creationId xmlns:a16="http://schemas.microsoft.com/office/drawing/2014/main" id="{FF9F06CB-13A1-409E-B093-F67F4C03391F}"/>
              </a:ext>
              <a:ext uri="{C183D7F6-B498-43B3-948B-1728B52AA6E4}">
                <adec:decorative xmlns:adec="http://schemas.microsoft.com/office/drawing/2017/decorative" val="1"/>
              </a:ext>
            </a:extLst>
          </p:cNvPr>
          <p:cNvSpPr/>
          <p:nvPr/>
        </p:nvSpPr>
        <p:spPr>
          <a:xfrm>
            <a:off x="3245738" y="2038143"/>
            <a:ext cx="8455726"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2F1C9DF-3CFD-4D74-8223-8E8369F4E020}"/>
              </a:ext>
              <a:ext uri="{C183D7F6-B498-43B3-948B-1728B52AA6E4}">
                <adec:decorative xmlns:adec="http://schemas.microsoft.com/office/drawing/2017/decorative" val="1"/>
              </a:ext>
            </a:extLst>
          </p:cNvPr>
          <p:cNvGrpSpPr/>
          <p:nvPr/>
        </p:nvGrpSpPr>
        <p:grpSpPr>
          <a:xfrm>
            <a:off x="11496120" y="2061955"/>
            <a:ext cx="123181" cy="109537"/>
            <a:chOff x="11488737" y="238125"/>
            <a:chExt cx="109537" cy="109537"/>
          </a:xfrm>
        </p:grpSpPr>
        <p:sp>
          <p:nvSpPr>
            <p:cNvPr id="17" name="Oval 16">
              <a:extLst>
                <a:ext uri="{FF2B5EF4-FFF2-40B4-BE49-F238E27FC236}">
                  <a16:creationId xmlns:a16="http://schemas.microsoft.com/office/drawing/2014/main" id="{7E127282-3242-4D9A-B461-168ADF8040D2}"/>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0FCD5CB5-9706-46A3-AFD6-44EEF841AF99}"/>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0F7468A8-3851-4EC4-B9EC-A85B7EF9C419}"/>
              </a:ext>
              <a:ext uri="{C183D7F6-B498-43B3-948B-1728B52AA6E4}">
                <adec:decorative xmlns:adec="http://schemas.microsoft.com/office/drawing/2017/decorative" val="1"/>
              </a:ext>
            </a:extLst>
          </p:cNvPr>
          <p:cNvSpPr/>
          <p:nvPr/>
        </p:nvSpPr>
        <p:spPr>
          <a:xfrm>
            <a:off x="9267825" y="1124386"/>
            <a:ext cx="1000125" cy="247650"/>
          </a:xfrm>
          <a:prstGeom prst="rect">
            <a:avLst/>
          </a:prstGeom>
          <a:noFill/>
          <a:ln>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B9C6193-FD3F-4CC0-9315-862E29D12F2C}"/>
              </a:ext>
            </a:extLst>
          </p:cNvPr>
          <p:cNvSpPr/>
          <p:nvPr/>
        </p:nvSpPr>
        <p:spPr>
          <a:xfrm>
            <a:off x="3245738" y="2195305"/>
            <a:ext cx="8455725"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500" dirty="0">
                <a:solidFill>
                  <a:schemeClr val="accent3"/>
                </a:solidFill>
                <a:latin typeface="Consolas" panose="020B0609020204030204" pitchFamily="49" charset="0"/>
              </a:rPr>
              <a:t>FACT:</a:t>
            </a:r>
            <a:r>
              <a:rPr lang="en-US" sz="1500" dirty="0">
                <a:latin typeface="Consolas" panose="020B0609020204030204" pitchFamily="49" charset="0"/>
              </a:rPr>
              <a:t>	//argument is in X0</a:t>
            </a:r>
          </a:p>
          <a:p>
            <a:pPr>
              <a:defRPr sz="2000"/>
            </a:pPr>
            <a:r>
              <a:rPr lang="en-US" sz="1500" dirty="0">
                <a:solidFill>
                  <a:schemeClr val="accent3"/>
                </a:solidFill>
                <a:latin typeface="Consolas" panose="020B0609020204030204" pitchFamily="49" charset="0"/>
              </a:rPr>
              <a:t>	SUBS X9, X0, #1</a:t>
            </a:r>
          </a:p>
          <a:p>
            <a:pPr>
              <a:defRPr sz="2000"/>
            </a:pPr>
            <a:r>
              <a:rPr lang="en-US" sz="1500" dirty="0">
                <a:solidFill>
                  <a:schemeClr val="accent3"/>
                </a:solidFill>
                <a:latin typeface="Consolas" panose="020B0609020204030204" pitchFamily="49" charset="0"/>
              </a:rPr>
              <a:t>	B.GT RECURSE</a:t>
            </a:r>
          </a:p>
          <a:p>
            <a:pPr>
              <a:defRPr sz="2000"/>
            </a:pPr>
            <a:r>
              <a:rPr lang="en-US" sz="1500" dirty="0">
                <a:latin typeface="Consolas" panose="020B0609020204030204" pitchFamily="49" charset="0"/>
              </a:rPr>
              <a:t>	//base case</a:t>
            </a:r>
          </a:p>
          <a:p>
            <a:pPr>
              <a:defRPr sz="2000"/>
            </a:pPr>
            <a:r>
              <a:rPr lang="en-US" sz="1500" dirty="0">
                <a:solidFill>
                  <a:schemeClr val="accent3"/>
                </a:solidFill>
                <a:latin typeface="Consolas" panose="020B0609020204030204" pitchFamily="49" charset="0"/>
              </a:rPr>
              <a:t>	MOV X1, #1   </a:t>
            </a:r>
            <a:r>
              <a:rPr lang="en-US" sz="1500" dirty="0">
                <a:latin typeface="Consolas" panose="020B0609020204030204" pitchFamily="49" charset="0"/>
              </a:rPr>
              <a:t>//return argument X1 is 1</a:t>
            </a:r>
          </a:p>
          <a:p>
            <a:pPr>
              <a:defRPr sz="2000"/>
            </a:pPr>
            <a:r>
              <a:rPr lang="en-US" sz="1500" dirty="0">
                <a:solidFill>
                  <a:schemeClr val="accent3"/>
                </a:solidFill>
                <a:latin typeface="Consolas" panose="020B0609020204030204" pitchFamily="49" charset="0"/>
              </a:rPr>
              <a:t>	BR X30 </a:t>
            </a:r>
            <a:r>
              <a:rPr lang="en-US" sz="1500" dirty="0">
                <a:latin typeface="Consolas" panose="020B0609020204030204" pitchFamily="49" charset="0"/>
              </a:rPr>
              <a:t>		</a:t>
            </a:r>
            <a:r>
              <a:rPr lang="en-US" sz="1500" dirty="0">
                <a:solidFill>
                  <a:schemeClr val="lt1">
                    <a:alpha val="0"/>
                  </a:schemeClr>
                </a:solidFill>
                <a:latin typeface="Consolas" panose="020B0609020204030204" pitchFamily="49" charset="0"/>
              </a:rPr>
              <a:t>	//return</a:t>
            </a:r>
          </a:p>
          <a:p>
            <a:r>
              <a:rPr lang="en-US" sz="1500" dirty="0">
                <a:solidFill>
                  <a:schemeClr val="accent3"/>
                </a:solidFill>
                <a:latin typeface="Consolas" panose="020B0609020204030204" pitchFamily="49" charset="0"/>
              </a:rPr>
              <a:t>RECURSE: SUB SP, SP, #16   </a:t>
            </a:r>
            <a:r>
              <a:rPr lang="en-US" sz="1500" dirty="0">
                <a:solidFill>
                  <a:schemeClr val="bg2">
                    <a:lumMod val="95000"/>
                  </a:schemeClr>
                </a:solidFill>
                <a:latin typeface="Consolas" panose="020B0609020204030204" pitchFamily="49" charset="0"/>
              </a:rPr>
              <a:t>//prepare stack frame, SP = X28 = stack pointer</a:t>
            </a:r>
          </a:p>
          <a:p>
            <a:r>
              <a:rPr lang="en-US" sz="1500" dirty="0">
                <a:solidFill>
                  <a:schemeClr val="accent3"/>
                </a:solidFill>
                <a:latin typeface="Consolas" panose="020B0609020204030204" pitchFamily="49" charset="0"/>
              </a:rPr>
              <a:t>	STUR X30, [SP, #8] </a:t>
            </a:r>
            <a:r>
              <a:rPr lang="en-US" sz="1500" dirty="0">
                <a:solidFill>
                  <a:schemeClr val="bg2">
                    <a:lumMod val="95000"/>
                  </a:schemeClr>
                </a:solidFill>
                <a:latin typeface="Consolas" panose="020B0609020204030204" pitchFamily="49" charset="0"/>
              </a:rPr>
              <a:t>//save return address</a:t>
            </a:r>
          </a:p>
          <a:p>
            <a:r>
              <a:rPr lang="en-US" sz="1500" dirty="0">
                <a:solidFill>
                  <a:schemeClr val="accent3"/>
                </a:solidFill>
                <a:latin typeface="Consolas" panose="020B0609020204030204" pitchFamily="49" charset="0"/>
              </a:rPr>
              <a:t>	STUR X0, [SP, #0] </a:t>
            </a:r>
            <a:r>
              <a:rPr lang="en-US" sz="1500" dirty="0">
                <a:solidFill>
                  <a:schemeClr val="bg2">
                    <a:lumMod val="95000"/>
                  </a:schemeClr>
                </a:solidFill>
                <a:latin typeface="Consolas" panose="020B0609020204030204" pitchFamily="49" charset="0"/>
              </a:rPr>
              <a:t> //save argument n</a:t>
            </a:r>
          </a:p>
          <a:p>
            <a:r>
              <a:rPr lang="en-US" sz="1500" dirty="0">
                <a:solidFill>
                  <a:schemeClr val="accent3"/>
                </a:solidFill>
                <a:latin typeface="Consolas" panose="020B0609020204030204" pitchFamily="49" charset="0"/>
              </a:rPr>
              <a:t>	</a:t>
            </a:r>
            <a:r>
              <a:rPr lang="en-US" sz="1500" dirty="0">
                <a:solidFill>
                  <a:schemeClr val="accent3">
                    <a:alpha val="0"/>
                  </a:schemeClr>
                </a:solidFill>
                <a:latin typeface="Consolas" panose="020B0609020204030204" pitchFamily="49" charset="0"/>
              </a:rPr>
              <a:t>SUB X0, X0, #1  </a:t>
            </a:r>
            <a:r>
              <a:rPr lang="en-US" sz="1500" dirty="0">
                <a:solidFill>
                  <a:schemeClr val="bg2">
                    <a:lumMod val="95000"/>
                    <a:alpha val="0"/>
                  </a:schemeClr>
                </a:solidFill>
                <a:latin typeface="Consolas" panose="020B0609020204030204" pitchFamily="49" charset="0"/>
              </a:rPr>
              <a:t>	 //recursive call will have n-1 as argument</a:t>
            </a:r>
          </a:p>
          <a:p>
            <a:r>
              <a:rPr lang="en-US" sz="1500" dirty="0">
                <a:solidFill>
                  <a:schemeClr val="accent3">
                    <a:alpha val="0"/>
                  </a:schemeClr>
                </a:solidFill>
                <a:latin typeface="Consolas" panose="020B0609020204030204" pitchFamily="49" charset="0"/>
              </a:rPr>
              <a:t>	BL FACT </a:t>
            </a:r>
            <a:r>
              <a:rPr lang="en-US" sz="1500" dirty="0">
                <a:solidFill>
                  <a:schemeClr val="bg2">
                    <a:lumMod val="95000"/>
                    <a:alpha val="0"/>
                  </a:schemeClr>
                </a:solidFill>
                <a:latin typeface="Consolas" panose="020B0609020204030204" pitchFamily="49" charset="0"/>
              </a:rPr>
              <a:t>		 //call fact with n-1</a:t>
            </a:r>
          </a:p>
          <a:p>
            <a:r>
              <a:rPr lang="en-US" sz="1500" dirty="0">
                <a:solidFill>
                  <a:schemeClr val="bg2">
                    <a:lumMod val="95000"/>
                    <a:alpha val="0"/>
                  </a:schemeClr>
                </a:solidFill>
                <a:latin typeface="Consolas" panose="020B0609020204030204" pitchFamily="49" charset="0"/>
              </a:rPr>
              <a:t>	//return from recursive call, fact(n-1) is in X1</a:t>
            </a:r>
          </a:p>
          <a:p>
            <a:r>
              <a:rPr lang="en-US" sz="1500" dirty="0">
                <a:solidFill>
                  <a:schemeClr val="accent3">
                    <a:alpha val="0"/>
                  </a:schemeClr>
                </a:solidFill>
                <a:latin typeface="Consolas" panose="020B0609020204030204" pitchFamily="49" charset="0"/>
              </a:rPr>
              <a:t>	LDUR X0, [SP, #0]  </a:t>
            </a:r>
            <a:r>
              <a:rPr lang="en-US" sz="1500" dirty="0">
                <a:solidFill>
                  <a:schemeClr val="bg2">
                    <a:lumMod val="95000"/>
                    <a:alpha val="0"/>
                  </a:schemeClr>
                </a:solidFill>
                <a:latin typeface="Consolas" panose="020B0609020204030204" pitchFamily="49" charset="0"/>
              </a:rPr>
              <a:t>//restore n</a:t>
            </a:r>
          </a:p>
          <a:p>
            <a:r>
              <a:rPr lang="en-US" sz="1500" dirty="0">
                <a:solidFill>
                  <a:schemeClr val="accent3">
                    <a:alpha val="0"/>
                  </a:schemeClr>
                </a:solidFill>
                <a:latin typeface="Consolas" panose="020B0609020204030204" pitchFamily="49" charset="0"/>
              </a:rPr>
              <a:t>	LDUR X30, [SP, #8] </a:t>
            </a:r>
            <a:r>
              <a:rPr lang="en-US" sz="1500" dirty="0">
                <a:solidFill>
                  <a:schemeClr val="bg2">
                    <a:lumMod val="95000"/>
                    <a:alpha val="0"/>
                  </a:schemeClr>
                </a:solidFill>
                <a:latin typeface="Consolas" panose="020B0609020204030204" pitchFamily="49" charset="0"/>
              </a:rPr>
              <a:t>//restore return address</a:t>
            </a:r>
          </a:p>
          <a:p>
            <a:r>
              <a:rPr lang="en-US" sz="1500" dirty="0">
                <a:solidFill>
                  <a:schemeClr val="accent3">
                    <a:alpha val="0"/>
                  </a:schemeClr>
                </a:solidFill>
                <a:latin typeface="Consolas" panose="020B0609020204030204" pitchFamily="49" charset="0"/>
              </a:rPr>
              <a:t>	ADD SP, SP, #16  </a:t>
            </a:r>
            <a:r>
              <a:rPr lang="en-US" sz="1500" dirty="0">
                <a:solidFill>
                  <a:schemeClr val="bg2">
                    <a:lumMod val="95000"/>
                    <a:alpha val="0"/>
                  </a:schemeClr>
                </a:solidFill>
                <a:latin typeface="Consolas" panose="020B0609020204030204" pitchFamily="49" charset="0"/>
              </a:rPr>
              <a:t> //restore stack pointer</a:t>
            </a:r>
          </a:p>
          <a:p>
            <a:r>
              <a:rPr lang="en-US" sz="1500" dirty="0">
                <a:solidFill>
                  <a:schemeClr val="accent3">
                    <a:alpha val="0"/>
                  </a:schemeClr>
                </a:solidFill>
                <a:latin typeface="Consolas" panose="020B0609020204030204" pitchFamily="49" charset="0"/>
              </a:rPr>
              <a:t>	MUL X1, X0, X1   </a:t>
            </a:r>
            <a:r>
              <a:rPr lang="en-US" sz="1500" dirty="0">
                <a:solidFill>
                  <a:schemeClr val="bg2">
                    <a:lumMod val="95000"/>
                    <a:alpha val="0"/>
                  </a:schemeClr>
                </a:solidFill>
                <a:latin typeface="Consolas" panose="020B0609020204030204" pitchFamily="49" charset="0"/>
              </a:rPr>
              <a:t>	 //value to be returned = n*fact(n-1)</a:t>
            </a:r>
          </a:p>
          <a:p>
            <a:r>
              <a:rPr lang="en-US" sz="1500" dirty="0">
                <a:solidFill>
                  <a:schemeClr val="accent3">
                    <a:alpha val="0"/>
                  </a:schemeClr>
                </a:solidFill>
                <a:latin typeface="Consolas" panose="020B0609020204030204" pitchFamily="49" charset="0"/>
              </a:rPr>
              <a:t>	BR X30 	</a:t>
            </a:r>
            <a:r>
              <a:rPr lang="en-US" sz="1500" dirty="0">
                <a:solidFill>
                  <a:schemeClr val="bg2">
                    <a:lumMod val="95000"/>
                    <a:alpha val="0"/>
                  </a:schemeClr>
                </a:solidFill>
                <a:latin typeface="Consolas" panose="020B0609020204030204" pitchFamily="49" charset="0"/>
              </a:rPr>
              <a:t>	 //return</a:t>
            </a:r>
          </a:p>
        </p:txBody>
      </p:sp>
    </p:spTree>
    <p:extLst>
      <p:ext uri="{BB962C8B-B14F-4D97-AF65-F5344CB8AC3E}">
        <p14:creationId xmlns:p14="http://schemas.microsoft.com/office/powerpoint/2010/main" val="18913721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1" name="Rectangle 20">
            <a:extLst>
              <a:ext uri="{FF2B5EF4-FFF2-40B4-BE49-F238E27FC236}">
                <a16:creationId xmlns:a16="http://schemas.microsoft.com/office/drawing/2014/main" id="{A4BB76D4-2DAD-4CD1-B1B7-778431D8A048}"/>
              </a:ext>
            </a:extLst>
          </p:cNvPr>
          <p:cNvSpPr/>
          <p:nvPr/>
        </p:nvSpPr>
        <p:spPr>
          <a:xfrm>
            <a:off x="3245739" y="431783"/>
            <a:ext cx="1371600"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High Level Language</a:t>
            </a:r>
            <a:endParaRPr lang="en-US" sz="1600" dirty="0">
              <a:solidFill>
                <a:schemeClr val="tx1"/>
              </a:solidFill>
            </a:endParaRPr>
          </a:p>
        </p:txBody>
      </p:sp>
      <p:sp>
        <p:nvSpPr>
          <p:cNvPr id="22" name="Rectangle 21">
            <a:extLst>
              <a:ext uri="{FF2B5EF4-FFF2-40B4-BE49-F238E27FC236}">
                <a16:creationId xmlns:a16="http://schemas.microsoft.com/office/drawing/2014/main" id="{2BC07BC6-6BDB-414A-974D-3ECE44775FCE}"/>
              </a:ext>
            </a:extLst>
          </p:cNvPr>
          <p:cNvSpPr/>
          <p:nvPr/>
        </p:nvSpPr>
        <p:spPr>
          <a:xfrm>
            <a:off x="4617339" y="431783"/>
            <a:ext cx="7084124"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fact(long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n)</a:t>
            </a:r>
          </a:p>
          <a:p>
            <a:r>
              <a:rPr lang="en-US" sz="1600" dirty="0">
                <a:solidFill>
                  <a:schemeClr val="tx1"/>
                </a:solidFill>
                <a:latin typeface="Consolas" panose="020B0609020204030204" pitchFamily="49" charset="0"/>
              </a:rPr>
              <a:t>{</a:t>
            </a:r>
          </a:p>
          <a:p>
            <a:r>
              <a:rPr lang="en-US" sz="1600" dirty="0">
                <a:solidFill>
                  <a:schemeClr val="tx1"/>
                </a:solidFill>
                <a:latin typeface="Consolas" panose="020B0609020204030204" pitchFamily="49" charset="0"/>
              </a:rPr>
              <a:t>	if(n&lt;=1) return 1 else return n*fact(n-1);</a:t>
            </a:r>
          </a:p>
          <a:p>
            <a:r>
              <a:rPr lang="en-US" sz="1600" dirty="0">
                <a:solidFill>
                  <a:schemeClr val="tx1"/>
                </a:solidFill>
                <a:latin typeface="Consolas" panose="020B0609020204030204" pitchFamily="49" charset="0"/>
              </a:rPr>
              <a:t>}</a:t>
            </a:r>
          </a:p>
        </p:txBody>
      </p:sp>
      <p:sp>
        <p:nvSpPr>
          <p:cNvPr id="23" name="Rectangle 22">
            <a:extLst>
              <a:ext uri="{FF2B5EF4-FFF2-40B4-BE49-F238E27FC236}">
                <a16:creationId xmlns:a16="http://schemas.microsoft.com/office/drawing/2014/main" id="{0F7468A8-3851-4EC4-B9EC-A85B7EF9C419}"/>
              </a:ext>
              <a:ext uri="{C183D7F6-B498-43B3-948B-1728B52AA6E4}">
                <adec:decorative xmlns:adec="http://schemas.microsoft.com/office/drawing/2017/decorative" val="1"/>
              </a:ext>
            </a:extLst>
          </p:cNvPr>
          <p:cNvSpPr/>
          <p:nvPr/>
        </p:nvSpPr>
        <p:spPr>
          <a:xfrm>
            <a:off x="9267825" y="1124386"/>
            <a:ext cx="1000125" cy="247650"/>
          </a:xfrm>
          <a:prstGeom prst="rect">
            <a:avLst/>
          </a:prstGeom>
          <a:noFill/>
          <a:ln>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E7CF686-4AA0-4563-AA41-9DD4DD6EB099}"/>
              </a:ext>
              <a:ext uri="{C183D7F6-B498-43B3-948B-1728B52AA6E4}">
                <adec:decorative xmlns:adec="http://schemas.microsoft.com/office/drawing/2017/decorative" val="1"/>
              </a:ext>
            </a:extLst>
          </p:cNvPr>
          <p:cNvSpPr/>
          <p:nvPr/>
        </p:nvSpPr>
        <p:spPr>
          <a:xfrm>
            <a:off x="3245738" y="2038143"/>
            <a:ext cx="8455726" cy="157162"/>
          </a:xfrm>
          <a:prstGeom prst="rect">
            <a:avLst/>
          </a:prstGeom>
          <a:solidFill>
            <a:schemeClr val="bg1">
              <a:lumMod val="95000"/>
              <a:alpha val="10000"/>
            </a:schemeClr>
          </a:solidFill>
          <a:ln>
            <a:solidFill>
              <a:schemeClr val="tx1">
                <a:alpha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alpha val="10000"/>
                </a:schemeClr>
              </a:solidFill>
            </a:endParaRPr>
          </a:p>
        </p:txBody>
      </p:sp>
      <p:grpSp>
        <p:nvGrpSpPr>
          <p:cNvPr id="25" name="Group 24">
            <a:extLst>
              <a:ext uri="{FF2B5EF4-FFF2-40B4-BE49-F238E27FC236}">
                <a16:creationId xmlns:a16="http://schemas.microsoft.com/office/drawing/2014/main" id="{FA5F0B16-7494-4453-B869-0152F456D08A}"/>
              </a:ext>
              <a:ext uri="{C183D7F6-B498-43B3-948B-1728B52AA6E4}">
                <adec:decorative xmlns:adec="http://schemas.microsoft.com/office/drawing/2017/decorative" val="1"/>
              </a:ext>
            </a:extLst>
          </p:cNvPr>
          <p:cNvGrpSpPr/>
          <p:nvPr/>
        </p:nvGrpSpPr>
        <p:grpSpPr>
          <a:xfrm>
            <a:off x="11496120" y="2061955"/>
            <a:ext cx="123181" cy="109537"/>
            <a:chOff x="11488737" y="238125"/>
            <a:chExt cx="109537" cy="109537"/>
          </a:xfrm>
        </p:grpSpPr>
        <p:sp>
          <p:nvSpPr>
            <p:cNvPr id="26" name="Oval 25">
              <a:extLst>
                <a:ext uri="{FF2B5EF4-FFF2-40B4-BE49-F238E27FC236}">
                  <a16:creationId xmlns:a16="http://schemas.microsoft.com/office/drawing/2014/main" id="{B1DAF180-80AD-4BE2-96F6-74B389FDC062}"/>
                </a:ext>
              </a:extLst>
            </p:cNvPr>
            <p:cNvSpPr/>
            <p:nvPr/>
          </p:nvSpPr>
          <p:spPr>
            <a:xfrm>
              <a:off x="11488737" y="238125"/>
              <a:ext cx="109537" cy="109537"/>
            </a:xfrm>
            <a:prstGeom prst="ellipse">
              <a:avLst/>
            </a:prstGeom>
            <a:solidFill>
              <a:srgbClr val="FF0000">
                <a:alpha val="10000"/>
              </a:srgbClr>
            </a:solidFill>
            <a:ln w="3175">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10000"/>
                  </a:schemeClr>
                </a:solidFill>
              </a:endParaRPr>
            </a:p>
          </p:txBody>
        </p:sp>
        <p:sp>
          <p:nvSpPr>
            <p:cNvPr id="27" name="Multiplication Sign 26">
              <a:extLst>
                <a:ext uri="{FF2B5EF4-FFF2-40B4-BE49-F238E27FC236}">
                  <a16:creationId xmlns:a16="http://schemas.microsoft.com/office/drawing/2014/main" id="{309B5B80-C174-49B6-83BA-94A10A480C9B}"/>
                </a:ext>
              </a:extLst>
            </p:cNvPr>
            <p:cNvSpPr/>
            <p:nvPr/>
          </p:nvSpPr>
          <p:spPr>
            <a:xfrm>
              <a:off x="11491506" y="240894"/>
              <a:ext cx="103999" cy="103999"/>
            </a:xfrm>
            <a:prstGeom prst="mathMultiply">
              <a:avLst>
                <a:gd name="adj1" fmla="val 17992"/>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10000"/>
                  </a:schemeClr>
                </a:solidFill>
              </a:endParaRPr>
            </a:p>
          </p:txBody>
        </p:sp>
      </p:grpSp>
      <p:sp>
        <p:nvSpPr>
          <p:cNvPr id="13" name="Rectangle 12">
            <a:extLst>
              <a:ext uri="{FF2B5EF4-FFF2-40B4-BE49-F238E27FC236}">
                <a16:creationId xmlns:a16="http://schemas.microsoft.com/office/drawing/2014/main" id="{459D2439-15CB-444B-B68E-D47F5CA44444}"/>
              </a:ext>
            </a:extLst>
          </p:cNvPr>
          <p:cNvSpPr/>
          <p:nvPr/>
        </p:nvSpPr>
        <p:spPr>
          <a:xfrm>
            <a:off x="3245738" y="2195305"/>
            <a:ext cx="8455725" cy="4206240"/>
          </a:xfrm>
          <a:prstGeom prst="rect">
            <a:avLst/>
          </a:prstGeom>
          <a:solidFill>
            <a:schemeClr val="dk1">
              <a:alpha val="10000"/>
            </a:schemeClr>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500" dirty="0">
                <a:solidFill>
                  <a:schemeClr val="accent3">
                    <a:alpha val="10000"/>
                  </a:schemeClr>
                </a:solidFill>
                <a:latin typeface="Consolas" panose="020B0609020204030204" pitchFamily="49" charset="0"/>
              </a:rPr>
              <a:t>FACT:</a:t>
            </a:r>
            <a:r>
              <a:rPr lang="en-US" sz="1500" dirty="0">
                <a:solidFill>
                  <a:schemeClr val="lt1">
                    <a:alpha val="10000"/>
                  </a:schemeClr>
                </a:solidFill>
                <a:latin typeface="Consolas" panose="020B0609020204030204" pitchFamily="49" charset="0"/>
              </a:rPr>
              <a:t>	//argument is in X0</a:t>
            </a:r>
          </a:p>
          <a:p>
            <a:pPr>
              <a:defRPr sz="2000"/>
            </a:pPr>
            <a:r>
              <a:rPr lang="en-US" sz="1500" dirty="0">
                <a:solidFill>
                  <a:schemeClr val="accent3">
                    <a:alpha val="10000"/>
                  </a:schemeClr>
                </a:solidFill>
                <a:latin typeface="Consolas" panose="020B0609020204030204" pitchFamily="49" charset="0"/>
              </a:rPr>
              <a:t>	SUBS X9, X0, #1</a:t>
            </a:r>
          </a:p>
          <a:p>
            <a:pPr>
              <a:defRPr sz="2000"/>
            </a:pPr>
            <a:r>
              <a:rPr lang="en-US" sz="1500" dirty="0">
                <a:solidFill>
                  <a:schemeClr val="accent3">
                    <a:alpha val="10000"/>
                  </a:schemeClr>
                </a:solidFill>
                <a:latin typeface="Consolas" panose="020B0609020204030204" pitchFamily="49" charset="0"/>
              </a:rPr>
              <a:t>	B.GT RECURSE</a:t>
            </a:r>
          </a:p>
          <a:p>
            <a:pPr>
              <a:defRPr sz="2000"/>
            </a:pPr>
            <a:r>
              <a:rPr lang="en-US" sz="1500" dirty="0">
                <a:solidFill>
                  <a:schemeClr val="lt1">
                    <a:alpha val="10000"/>
                  </a:schemeClr>
                </a:solidFill>
                <a:latin typeface="Consolas" panose="020B0609020204030204" pitchFamily="49" charset="0"/>
              </a:rPr>
              <a:t>	//base case</a:t>
            </a:r>
          </a:p>
          <a:p>
            <a:pPr>
              <a:defRPr sz="2000"/>
            </a:pPr>
            <a:r>
              <a:rPr lang="en-US" sz="1500" dirty="0">
                <a:solidFill>
                  <a:schemeClr val="accent3">
                    <a:alpha val="10000"/>
                  </a:schemeClr>
                </a:solidFill>
                <a:latin typeface="Consolas" panose="020B0609020204030204" pitchFamily="49" charset="0"/>
              </a:rPr>
              <a:t>	ADD X1, XZR, #1   </a:t>
            </a:r>
            <a:r>
              <a:rPr lang="en-US" sz="1500" dirty="0">
                <a:solidFill>
                  <a:schemeClr val="lt1">
                    <a:alpha val="10000"/>
                  </a:schemeClr>
                </a:solidFill>
                <a:latin typeface="Consolas" panose="020B0609020204030204" pitchFamily="49" charset="0"/>
              </a:rPr>
              <a:t>//return argument X1 is 1</a:t>
            </a:r>
          </a:p>
          <a:p>
            <a:pPr>
              <a:defRPr sz="2000"/>
            </a:pPr>
            <a:r>
              <a:rPr lang="en-US" sz="1500" dirty="0">
                <a:solidFill>
                  <a:schemeClr val="accent3">
                    <a:alpha val="10000"/>
                  </a:schemeClr>
                </a:solidFill>
                <a:latin typeface="Consolas" panose="020B0609020204030204" pitchFamily="49" charset="0"/>
              </a:rPr>
              <a:t>	BR X30 </a:t>
            </a:r>
            <a:r>
              <a:rPr lang="en-US" sz="1500" dirty="0">
                <a:solidFill>
                  <a:schemeClr val="lt1">
                    <a:alpha val="10000"/>
                  </a:schemeClr>
                </a:solidFill>
                <a:latin typeface="Consolas" panose="020B0609020204030204" pitchFamily="49" charset="0"/>
              </a:rPr>
              <a:t>			//return</a:t>
            </a:r>
          </a:p>
          <a:p>
            <a:r>
              <a:rPr lang="en-US" sz="1500" dirty="0">
                <a:solidFill>
                  <a:schemeClr val="accent3">
                    <a:alpha val="10000"/>
                  </a:schemeClr>
                </a:solidFill>
                <a:latin typeface="Consolas" panose="020B0609020204030204" pitchFamily="49" charset="0"/>
              </a:rPr>
              <a:t>RECURSE: SUB SP, SP, #16   </a:t>
            </a:r>
            <a:r>
              <a:rPr lang="en-US" sz="1500" dirty="0">
                <a:solidFill>
                  <a:schemeClr val="bg2">
                    <a:lumMod val="95000"/>
                    <a:alpha val="10000"/>
                  </a:schemeClr>
                </a:solidFill>
                <a:latin typeface="Consolas" panose="020B0609020204030204" pitchFamily="49" charset="0"/>
              </a:rPr>
              <a:t>//prepare stack frame, SP = X28 = stack pointer</a:t>
            </a:r>
          </a:p>
          <a:p>
            <a:r>
              <a:rPr lang="en-US" sz="1500" dirty="0">
                <a:solidFill>
                  <a:schemeClr val="accent3">
                    <a:alpha val="10000"/>
                  </a:schemeClr>
                </a:solidFill>
                <a:latin typeface="Consolas" panose="020B0609020204030204" pitchFamily="49" charset="0"/>
              </a:rPr>
              <a:t>	STUR X30, [SP, #8] </a:t>
            </a:r>
            <a:r>
              <a:rPr lang="en-US" sz="1500" dirty="0">
                <a:solidFill>
                  <a:schemeClr val="bg2">
                    <a:lumMod val="95000"/>
                    <a:alpha val="10000"/>
                  </a:schemeClr>
                </a:solidFill>
                <a:latin typeface="Consolas" panose="020B0609020204030204" pitchFamily="49" charset="0"/>
              </a:rPr>
              <a:t>//save return address</a:t>
            </a:r>
          </a:p>
          <a:p>
            <a:r>
              <a:rPr lang="en-US" sz="1500" dirty="0">
                <a:solidFill>
                  <a:schemeClr val="accent3">
                    <a:alpha val="10000"/>
                  </a:schemeClr>
                </a:solidFill>
                <a:latin typeface="Consolas" panose="020B0609020204030204" pitchFamily="49" charset="0"/>
              </a:rPr>
              <a:t>	STUR X0, [SP, #0] </a:t>
            </a:r>
            <a:r>
              <a:rPr lang="en-US" sz="1500" dirty="0">
                <a:solidFill>
                  <a:schemeClr val="bg2">
                    <a:lumMod val="95000"/>
                    <a:alpha val="10000"/>
                  </a:schemeClr>
                </a:solidFill>
                <a:latin typeface="Consolas" panose="020B0609020204030204" pitchFamily="49" charset="0"/>
              </a:rPr>
              <a:t> //save argument n</a:t>
            </a:r>
          </a:p>
          <a:p>
            <a:r>
              <a:rPr lang="en-US" sz="1500" dirty="0">
                <a:solidFill>
                  <a:schemeClr val="accent3"/>
                </a:solidFill>
                <a:latin typeface="Consolas" panose="020B0609020204030204" pitchFamily="49" charset="0"/>
              </a:rPr>
              <a:t>	</a:t>
            </a:r>
            <a:r>
              <a:rPr lang="en-US" sz="1500" dirty="0">
                <a:solidFill>
                  <a:schemeClr val="accent3">
                    <a:alpha val="0"/>
                  </a:schemeClr>
                </a:solidFill>
                <a:latin typeface="Consolas" panose="020B0609020204030204" pitchFamily="49" charset="0"/>
              </a:rPr>
              <a:t>SUB X0, X0, #1  </a:t>
            </a:r>
            <a:r>
              <a:rPr lang="en-US" sz="1500" dirty="0">
                <a:solidFill>
                  <a:schemeClr val="bg2">
                    <a:lumMod val="95000"/>
                    <a:alpha val="0"/>
                  </a:schemeClr>
                </a:solidFill>
                <a:latin typeface="Consolas" panose="020B0609020204030204" pitchFamily="49" charset="0"/>
              </a:rPr>
              <a:t>	 //recursive call will have n-1 as argument</a:t>
            </a:r>
          </a:p>
          <a:p>
            <a:r>
              <a:rPr lang="en-US" sz="1500" dirty="0">
                <a:solidFill>
                  <a:schemeClr val="accent3">
                    <a:alpha val="0"/>
                  </a:schemeClr>
                </a:solidFill>
                <a:latin typeface="Consolas" panose="020B0609020204030204" pitchFamily="49" charset="0"/>
              </a:rPr>
              <a:t>	BL FACT </a:t>
            </a:r>
            <a:r>
              <a:rPr lang="en-US" sz="1500" dirty="0">
                <a:solidFill>
                  <a:schemeClr val="bg2">
                    <a:lumMod val="95000"/>
                    <a:alpha val="0"/>
                  </a:schemeClr>
                </a:solidFill>
                <a:latin typeface="Consolas" panose="020B0609020204030204" pitchFamily="49" charset="0"/>
              </a:rPr>
              <a:t>		 //call fact with n-1</a:t>
            </a:r>
          </a:p>
          <a:p>
            <a:r>
              <a:rPr lang="en-US" sz="1500" dirty="0">
                <a:solidFill>
                  <a:schemeClr val="bg2">
                    <a:lumMod val="95000"/>
                    <a:alpha val="0"/>
                  </a:schemeClr>
                </a:solidFill>
                <a:latin typeface="Consolas" panose="020B0609020204030204" pitchFamily="49" charset="0"/>
              </a:rPr>
              <a:t>	//return from recursive call, fact(n-1) is in X1</a:t>
            </a:r>
          </a:p>
          <a:p>
            <a:r>
              <a:rPr lang="en-US" sz="1500" dirty="0">
                <a:solidFill>
                  <a:schemeClr val="accent3">
                    <a:alpha val="0"/>
                  </a:schemeClr>
                </a:solidFill>
                <a:latin typeface="Consolas" panose="020B0609020204030204" pitchFamily="49" charset="0"/>
              </a:rPr>
              <a:t>	LDUR X0, [SP, #0]  </a:t>
            </a:r>
            <a:r>
              <a:rPr lang="en-US" sz="1500" dirty="0">
                <a:solidFill>
                  <a:schemeClr val="bg2">
                    <a:lumMod val="95000"/>
                    <a:alpha val="0"/>
                  </a:schemeClr>
                </a:solidFill>
                <a:latin typeface="Consolas" panose="020B0609020204030204" pitchFamily="49" charset="0"/>
              </a:rPr>
              <a:t>//restore n</a:t>
            </a:r>
          </a:p>
          <a:p>
            <a:r>
              <a:rPr lang="en-US" sz="1500" dirty="0">
                <a:solidFill>
                  <a:schemeClr val="accent3">
                    <a:alpha val="0"/>
                  </a:schemeClr>
                </a:solidFill>
                <a:latin typeface="Consolas" panose="020B0609020204030204" pitchFamily="49" charset="0"/>
              </a:rPr>
              <a:t>	LDUR X30, [SP, #8] </a:t>
            </a:r>
            <a:r>
              <a:rPr lang="en-US" sz="1500" dirty="0">
                <a:solidFill>
                  <a:schemeClr val="bg2">
                    <a:lumMod val="95000"/>
                    <a:alpha val="0"/>
                  </a:schemeClr>
                </a:solidFill>
                <a:latin typeface="Consolas" panose="020B0609020204030204" pitchFamily="49" charset="0"/>
              </a:rPr>
              <a:t>//restore return address</a:t>
            </a:r>
          </a:p>
          <a:p>
            <a:r>
              <a:rPr lang="en-US" sz="1500" dirty="0">
                <a:solidFill>
                  <a:schemeClr val="accent3">
                    <a:alpha val="0"/>
                  </a:schemeClr>
                </a:solidFill>
                <a:latin typeface="Consolas" panose="020B0609020204030204" pitchFamily="49" charset="0"/>
              </a:rPr>
              <a:t>	ADD SP, SP, #16  </a:t>
            </a:r>
            <a:r>
              <a:rPr lang="en-US" sz="1500" dirty="0">
                <a:solidFill>
                  <a:schemeClr val="bg2">
                    <a:lumMod val="95000"/>
                    <a:alpha val="0"/>
                  </a:schemeClr>
                </a:solidFill>
                <a:latin typeface="Consolas" panose="020B0609020204030204" pitchFamily="49" charset="0"/>
              </a:rPr>
              <a:t> //restore stack pointer</a:t>
            </a:r>
          </a:p>
          <a:p>
            <a:r>
              <a:rPr lang="en-US" sz="1500" dirty="0">
                <a:solidFill>
                  <a:schemeClr val="accent3">
                    <a:alpha val="0"/>
                  </a:schemeClr>
                </a:solidFill>
                <a:latin typeface="Consolas" panose="020B0609020204030204" pitchFamily="49" charset="0"/>
              </a:rPr>
              <a:t>	MUL X1, X0, X1   </a:t>
            </a:r>
            <a:r>
              <a:rPr lang="en-US" sz="1500" dirty="0">
                <a:solidFill>
                  <a:schemeClr val="bg2">
                    <a:lumMod val="95000"/>
                    <a:alpha val="0"/>
                  </a:schemeClr>
                </a:solidFill>
                <a:latin typeface="Consolas" panose="020B0609020204030204" pitchFamily="49" charset="0"/>
              </a:rPr>
              <a:t>	 //value to be returned = n*fact(n-1)</a:t>
            </a:r>
          </a:p>
          <a:p>
            <a:r>
              <a:rPr lang="en-US" sz="1500" dirty="0">
                <a:solidFill>
                  <a:schemeClr val="accent3">
                    <a:alpha val="0"/>
                  </a:schemeClr>
                </a:solidFill>
                <a:latin typeface="Consolas" panose="020B0609020204030204" pitchFamily="49" charset="0"/>
              </a:rPr>
              <a:t>	BR X30 	</a:t>
            </a:r>
            <a:r>
              <a:rPr lang="en-US" sz="1500" dirty="0">
                <a:solidFill>
                  <a:schemeClr val="bg2">
                    <a:lumMod val="95000"/>
                    <a:alpha val="0"/>
                  </a:schemeClr>
                </a:solidFill>
                <a:latin typeface="Consolas" panose="020B0609020204030204" pitchFamily="49" charset="0"/>
              </a:rPr>
              <a:t>	 //return</a:t>
            </a:r>
          </a:p>
        </p:txBody>
      </p:sp>
    </p:spTree>
    <p:extLst>
      <p:ext uri="{BB962C8B-B14F-4D97-AF65-F5344CB8AC3E}">
        <p14:creationId xmlns:p14="http://schemas.microsoft.com/office/powerpoint/2010/main" val="767475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1" name="Rectangle 20">
            <a:extLst>
              <a:ext uri="{FF2B5EF4-FFF2-40B4-BE49-F238E27FC236}">
                <a16:creationId xmlns:a16="http://schemas.microsoft.com/office/drawing/2014/main" id="{A4BB76D4-2DAD-4CD1-B1B7-778431D8A048}"/>
              </a:ext>
            </a:extLst>
          </p:cNvPr>
          <p:cNvSpPr/>
          <p:nvPr/>
        </p:nvSpPr>
        <p:spPr>
          <a:xfrm>
            <a:off x="3245739" y="431783"/>
            <a:ext cx="1371600"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High Level Language</a:t>
            </a:r>
            <a:endParaRPr lang="en-US" sz="1600" dirty="0">
              <a:solidFill>
                <a:schemeClr val="tx1"/>
              </a:solidFill>
            </a:endParaRPr>
          </a:p>
        </p:txBody>
      </p:sp>
      <p:sp>
        <p:nvSpPr>
          <p:cNvPr id="22" name="Rectangle 21">
            <a:extLst>
              <a:ext uri="{FF2B5EF4-FFF2-40B4-BE49-F238E27FC236}">
                <a16:creationId xmlns:a16="http://schemas.microsoft.com/office/drawing/2014/main" id="{2BC07BC6-6BDB-414A-974D-3ECE44775FCE}"/>
              </a:ext>
            </a:extLst>
          </p:cNvPr>
          <p:cNvSpPr/>
          <p:nvPr/>
        </p:nvSpPr>
        <p:spPr>
          <a:xfrm>
            <a:off x="4617339" y="431783"/>
            <a:ext cx="7084124"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fact(long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n)</a:t>
            </a:r>
          </a:p>
          <a:p>
            <a:r>
              <a:rPr lang="en-US" sz="1600" dirty="0">
                <a:solidFill>
                  <a:schemeClr val="tx1"/>
                </a:solidFill>
                <a:latin typeface="Consolas" panose="020B0609020204030204" pitchFamily="49" charset="0"/>
              </a:rPr>
              <a:t>{</a:t>
            </a:r>
          </a:p>
          <a:p>
            <a:r>
              <a:rPr lang="en-US" sz="1600" dirty="0">
                <a:solidFill>
                  <a:schemeClr val="tx1"/>
                </a:solidFill>
                <a:latin typeface="Consolas" panose="020B0609020204030204" pitchFamily="49" charset="0"/>
              </a:rPr>
              <a:t>	if(n&lt;=1) return 1 else return n*fact(n-1);</a:t>
            </a:r>
          </a:p>
          <a:p>
            <a:r>
              <a:rPr lang="en-US" sz="1600" dirty="0">
                <a:solidFill>
                  <a:schemeClr val="tx1"/>
                </a:solidFill>
                <a:latin typeface="Consolas" panose="020B0609020204030204" pitchFamily="49" charset="0"/>
              </a:rPr>
              <a:t>}</a:t>
            </a:r>
          </a:p>
        </p:txBody>
      </p:sp>
      <p:sp>
        <p:nvSpPr>
          <p:cNvPr id="15" name="Rectangle 14">
            <a:extLst>
              <a:ext uri="{FF2B5EF4-FFF2-40B4-BE49-F238E27FC236}">
                <a16:creationId xmlns:a16="http://schemas.microsoft.com/office/drawing/2014/main" id="{FF9F06CB-13A1-409E-B093-F67F4C03391F}"/>
              </a:ext>
              <a:ext uri="{C183D7F6-B498-43B3-948B-1728B52AA6E4}">
                <adec:decorative xmlns:adec="http://schemas.microsoft.com/office/drawing/2017/decorative" val="1"/>
              </a:ext>
            </a:extLst>
          </p:cNvPr>
          <p:cNvSpPr/>
          <p:nvPr/>
        </p:nvSpPr>
        <p:spPr>
          <a:xfrm>
            <a:off x="3245738" y="2038143"/>
            <a:ext cx="8455726"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2F1C9DF-3CFD-4D74-8223-8E8369F4E020}"/>
              </a:ext>
              <a:ext uri="{C183D7F6-B498-43B3-948B-1728B52AA6E4}">
                <adec:decorative xmlns:adec="http://schemas.microsoft.com/office/drawing/2017/decorative" val="1"/>
              </a:ext>
            </a:extLst>
          </p:cNvPr>
          <p:cNvGrpSpPr/>
          <p:nvPr/>
        </p:nvGrpSpPr>
        <p:grpSpPr>
          <a:xfrm>
            <a:off x="11496120" y="2061955"/>
            <a:ext cx="123181" cy="109537"/>
            <a:chOff x="11488737" y="238125"/>
            <a:chExt cx="109537" cy="109537"/>
          </a:xfrm>
        </p:grpSpPr>
        <p:sp>
          <p:nvSpPr>
            <p:cNvPr id="17" name="Oval 16">
              <a:extLst>
                <a:ext uri="{FF2B5EF4-FFF2-40B4-BE49-F238E27FC236}">
                  <a16:creationId xmlns:a16="http://schemas.microsoft.com/office/drawing/2014/main" id="{7E127282-3242-4D9A-B461-168ADF8040D2}"/>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0FCD5CB5-9706-46A3-AFD6-44EEF841AF99}"/>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AD32156C-FFE8-4137-9859-AB1D255419DD}"/>
              </a:ext>
              <a:ext uri="{C183D7F6-B498-43B3-948B-1728B52AA6E4}">
                <adec:decorative xmlns:adec="http://schemas.microsoft.com/office/drawing/2017/decorative" val="1"/>
              </a:ext>
            </a:extLst>
          </p:cNvPr>
          <p:cNvSpPr/>
          <p:nvPr/>
        </p:nvSpPr>
        <p:spPr>
          <a:xfrm>
            <a:off x="9267825" y="1124386"/>
            <a:ext cx="1000125" cy="247650"/>
          </a:xfrm>
          <a:prstGeom prst="rect">
            <a:avLst/>
          </a:prstGeom>
          <a:noFill/>
          <a:ln>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C9ED8C-539F-462D-B3E6-EC49438F8EF7}"/>
              </a:ext>
            </a:extLst>
          </p:cNvPr>
          <p:cNvSpPr/>
          <p:nvPr/>
        </p:nvSpPr>
        <p:spPr>
          <a:xfrm>
            <a:off x="3245738" y="2195305"/>
            <a:ext cx="8455725"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500" dirty="0">
                <a:solidFill>
                  <a:schemeClr val="accent3"/>
                </a:solidFill>
                <a:latin typeface="Consolas" panose="020B0609020204030204" pitchFamily="49" charset="0"/>
              </a:rPr>
              <a:t>FACT:</a:t>
            </a:r>
            <a:r>
              <a:rPr lang="en-US" sz="1500" dirty="0">
                <a:latin typeface="Consolas" panose="020B0609020204030204" pitchFamily="49" charset="0"/>
              </a:rPr>
              <a:t>	//argument is in X0</a:t>
            </a:r>
          </a:p>
          <a:p>
            <a:pPr>
              <a:defRPr sz="2000"/>
            </a:pPr>
            <a:r>
              <a:rPr lang="en-US" sz="1500" dirty="0">
                <a:solidFill>
                  <a:schemeClr val="accent3"/>
                </a:solidFill>
                <a:latin typeface="Consolas" panose="020B0609020204030204" pitchFamily="49" charset="0"/>
              </a:rPr>
              <a:t>	SUBS X9, X0, #1</a:t>
            </a:r>
          </a:p>
          <a:p>
            <a:pPr>
              <a:defRPr sz="2000"/>
            </a:pPr>
            <a:r>
              <a:rPr lang="en-US" sz="1500" dirty="0">
                <a:solidFill>
                  <a:schemeClr val="accent3"/>
                </a:solidFill>
                <a:latin typeface="Consolas" panose="020B0609020204030204" pitchFamily="49" charset="0"/>
              </a:rPr>
              <a:t>	B.GT RECURSE</a:t>
            </a:r>
          </a:p>
          <a:p>
            <a:pPr>
              <a:defRPr sz="2000"/>
            </a:pPr>
            <a:r>
              <a:rPr lang="en-US" sz="1500" dirty="0">
                <a:latin typeface="Consolas" panose="020B0609020204030204" pitchFamily="49" charset="0"/>
              </a:rPr>
              <a:t>	//base case</a:t>
            </a:r>
          </a:p>
          <a:p>
            <a:pPr>
              <a:defRPr sz="2000"/>
            </a:pPr>
            <a:r>
              <a:rPr lang="en-US" sz="1500" dirty="0">
                <a:solidFill>
                  <a:schemeClr val="accent3"/>
                </a:solidFill>
                <a:latin typeface="Consolas" panose="020B0609020204030204" pitchFamily="49" charset="0"/>
              </a:rPr>
              <a:t>	MOV X1, #1   </a:t>
            </a:r>
            <a:r>
              <a:rPr lang="en-US" sz="1500" dirty="0">
                <a:latin typeface="Consolas" panose="020B0609020204030204" pitchFamily="49" charset="0"/>
              </a:rPr>
              <a:t>//return argument X1 is 1</a:t>
            </a:r>
          </a:p>
          <a:p>
            <a:pPr>
              <a:defRPr sz="2000"/>
            </a:pPr>
            <a:r>
              <a:rPr lang="en-US" sz="1500" dirty="0">
                <a:solidFill>
                  <a:schemeClr val="accent3"/>
                </a:solidFill>
                <a:latin typeface="Consolas" panose="020B0609020204030204" pitchFamily="49" charset="0"/>
              </a:rPr>
              <a:t>	BR X30 </a:t>
            </a:r>
            <a:r>
              <a:rPr lang="en-US" sz="1500" dirty="0">
                <a:latin typeface="Consolas" panose="020B0609020204030204" pitchFamily="49" charset="0"/>
              </a:rPr>
              <a:t>		</a:t>
            </a:r>
            <a:r>
              <a:rPr lang="en-US" sz="1500" dirty="0">
                <a:solidFill>
                  <a:schemeClr val="lt1">
                    <a:alpha val="0"/>
                  </a:schemeClr>
                </a:solidFill>
                <a:latin typeface="Consolas" panose="020B0609020204030204" pitchFamily="49" charset="0"/>
              </a:rPr>
              <a:t>	//return</a:t>
            </a:r>
          </a:p>
          <a:p>
            <a:r>
              <a:rPr lang="en-US" sz="1500" dirty="0">
                <a:solidFill>
                  <a:schemeClr val="accent3"/>
                </a:solidFill>
                <a:latin typeface="Consolas" panose="020B0609020204030204" pitchFamily="49" charset="0"/>
              </a:rPr>
              <a:t>RECURSE: SUB SP, SP, #16   </a:t>
            </a:r>
            <a:r>
              <a:rPr lang="en-US" sz="1500" dirty="0">
                <a:solidFill>
                  <a:schemeClr val="bg2">
                    <a:lumMod val="95000"/>
                  </a:schemeClr>
                </a:solidFill>
                <a:latin typeface="Consolas" panose="020B0609020204030204" pitchFamily="49" charset="0"/>
              </a:rPr>
              <a:t>//prepare stack frame, SP = X28 = stack pointer</a:t>
            </a:r>
          </a:p>
          <a:p>
            <a:r>
              <a:rPr lang="en-US" sz="1500" dirty="0">
                <a:solidFill>
                  <a:schemeClr val="accent3"/>
                </a:solidFill>
                <a:latin typeface="Consolas" panose="020B0609020204030204" pitchFamily="49" charset="0"/>
              </a:rPr>
              <a:t>	STUR X30, [SP, #8] </a:t>
            </a:r>
            <a:r>
              <a:rPr lang="en-US" sz="1500" dirty="0">
                <a:solidFill>
                  <a:schemeClr val="bg2">
                    <a:lumMod val="95000"/>
                  </a:schemeClr>
                </a:solidFill>
                <a:latin typeface="Consolas" panose="020B0609020204030204" pitchFamily="49" charset="0"/>
              </a:rPr>
              <a:t>//save return address</a:t>
            </a:r>
          </a:p>
          <a:p>
            <a:r>
              <a:rPr lang="en-US" sz="1500" dirty="0">
                <a:solidFill>
                  <a:schemeClr val="accent3"/>
                </a:solidFill>
                <a:latin typeface="Consolas" panose="020B0609020204030204" pitchFamily="49" charset="0"/>
              </a:rPr>
              <a:t>	STUR X0, [SP, #0] </a:t>
            </a:r>
            <a:r>
              <a:rPr lang="en-US" sz="1500" dirty="0">
                <a:solidFill>
                  <a:schemeClr val="bg2">
                    <a:lumMod val="95000"/>
                  </a:schemeClr>
                </a:solidFill>
                <a:latin typeface="Consolas" panose="020B0609020204030204" pitchFamily="49" charset="0"/>
              </a:rPr>
              <a:t> //save argument n</a:t>
            </a:r>
          </a:p>
          <a:p>
            <a:r>
              <a:rPr lang="en-US" sz="1500" dirty="0">
                <a:solidFill>
                  <a:schemeClr val="accent3"/>
                </a:solidFill>
                <a:latin typeface="Consolas" panose="020B0609020204030204" pitchFamily="49" charset="0"/>
              </a:rPr>
              <a:t>	SUB X0, X0, #1  </a:t>
            </a:r>
            <a:r>
              <a:rPr lang="en-US" sz="1500" dirty="0">
                <a:solidFill>
                  <a:schemeClr val="bg2">
                    <a:lumMod val="95000"/>
                  </a:schemeClr>
                </a:solidFill>
                <a:latin typeface="Consolas" panose="020B0609020204030204" pitchFamily="49" charset="0"/>
              </a:rPr>
              <a:t>	 //recursive call will have n-1 as argument</a:t>
            </a:r>
          </a:p>
          <a:p>
            <a:r>
              <a:rPr lang="en-US" sz="1500" dirty="0">
                <a:solidFill>
                  <a:schemeClr val="accent3"/>
                </a:solidFill>
                <a:latin typeface="Consolas" panose="020B0609020204030204" pitchFamily="49" charset="0"/>
              </a:rPr>
              <a:t>	</a:t>
            </a:r>
            <a:r>
              <a:rPr lang="en-US" sz="1500" dirty="0">
                <a:solidFill>
                  <a:schemeClr val="accent3">
                    <a:alpha val="0"/>
                  </a:schemeClr>
                </a:solidFill>
                <a:latin typeface="Consolas" panose="020B0609020204030204" pitchFamily="49" charset="0"/>
              </a:rPr>
              <a:t>BL FACT </a:t>
            </a:r>
            <a:r>
              <a:rPr lang="en-US" sz="1500" dirty="0">
                <a:solidFill>
                  <a:schemeClr val="bg2">
                    <a:lumMod val="95000"/>
                    <a:alpha val="0"/>
                  </a:schemeClr>
                </a:solidFill>
                <a:latin typeface="Consolas" panose="020B0609020204030204" pitchFamily="49" charset="0"/>
              </a:rPr>
              <a:t>		 //call fact with n-1</a:t>
            </a:r>
          </a:p>
          <a:p>
            <a:r>
              <a:rPr lang="en-US" sz="1500" dirty="0">
                <a:solidFill>
                  <a:schemeClr val="bg2">
                    <a:lumMod val="95000"/>
                    <a:alpha val="0"/>
                  </a:schemeClr>
                </a:solidFill>
                <a:latin typeface="Consolas" panose="020B0609020204030204" pitchFamily="49" charset="0"/>
              </a:rPr>
              <a:t>	//return from recursive call, fact(n-1) is in X1</a:t>
            </a:r>
          </a:p>
          <a:p>
            <a:r>
              <a:rPr lang="en-US" sz="1500" dirty="0">
                <a:solidFill>
                  <a:schemeClr val="accent3">
                    <a:alpha val="0"/>
                  </a:schemeClr>
                </a:solidFill>
                <a:latin typeface="Consolas" panose="020B0609020204030204" pitchFamily="49" charset="0"/>
              </a:rPr>
              <a:t>	LDUR X0, [SP, #0]  </a:t>
            </a:r>
            <a:r>
              <a:rPr lang="en-US" sz="1500" dirty="0">
                <a:solidFill>
                  <a:schemeClr val="bg2">
                    <a:lumMod val="95000"/>
                    <a:alpha val="0"/>
                  </a:schemeClr>
                </a:solidFill>
                <a:latin typeface="Consolas" panose="020B0609020204030204" pitchFamily="49" charset="0"/>
              </a:rPr>
              <a:t>//restore n</a:t>
            </a:r>
          </a:p>
          <a:p>
            <a:r>
              <a:rPr lang="en-US" sz="1500" dirty="0">
                <a:solidFill>
                  <a:schemeClr val="accent3">
                    <a:alpha val="0"/>
                  </a:schemeClr>
                </a:solidFill>
                <a:latin typeface="Consolas" panose="020B0609020204030204" pitchFamily="49" charset="0"/>
              </a:rPr>
              <a:t>	LDUR X30, [SP, #8] </a:t>
            </a:r>
            <a:r>
              <a:rPr lang="en-US" sz="1500" dirty="0">
                <a:solidFill>
                  <a:schemeClr val="bg2">
                    <a:lumMod val="95000"/>
                    <a:alpha val="0"/>
                  </a:schemeClr>
                </a:solidFill>
                <a:latin typeface="Consolas" panose="020B0609020204030204" pitchFamily="49" charset="0"/>
              </a:rPr>
              <a:t>//restore return address</a:t>
            </a:r>
          </a:p>
          <a:p>
            <a:r>
              <a:rPr lang="en-US" sz="1500" dirty="0">
                <a:solidFill>
                  <a:schemeClr val="accent3">
                    <a:alpha val="0"/>
                  </a:schemeClr>
                </a:solidFill>
                <a:latin typeface="Consolas" panose="020B0609020204030204" pitchFamily="49" charset="0"/>
              </a:rPr>
              <a:t>	ADD SP, SP, #16  </a:t>
            </a:r>
            <a:r>
              <a:rPr lang="en-US" sz="1500" dirty="0">
                <a:solidFill>
                  <a:schemeClr val="bg2">
                    <a:lumMod val="95000"/>
                    <a:alpha val="0"/>
                  </a:schemeClr>
                </a:solidFill>
                <a:latin typeface="Consolas" panose="020B0609020204030204" pitchFamily="49" charset="0"/>
              </a:rPr>
              <a:t> //restore stack pointer</a:t>
            </a:r>
          </a:p>
          <a:p>
            <a:r>
              <a:rPr lang="en-US" sz="1500" dirty="0">
                <a:solidFill>
                  <a:schemeClr val="accent3">
                    <a:alpha val="0"/>
                  </a:schemeClr>
                </a:solidFill>
                <a:latin typeface="Consolas" panose="020B0609020204030204" pitchFamily="49" charset="0"/>
              </a:rPr>
              <a:t>	MUL X1, X0, X1   </a:t>
            </a:r>
            <a:r>
              <a:rPr lang="en-US" sz="1500" dirty="0">
                <a:solidFill>
                  <a:schemeClr val="bg2">
                    <a:lumMod val="95000"/>
                    <a:alpha val="0"/>
                  </a:schemeClr>
                </a:solidFill>
                <a:latin typeface="Consolas" panose="020B0609020204030204" pitchFamily="49" charset="0"/>
              </a:rPr>
              <a:t>	 //value to be returned = n*fact(n-1)</a:t>
            </a:r>
          </a:p>
          <a:p>
            <a:r>
              <a:rPr lang="en-US" sz="1500" dirty="0">
                <a:solidFill>
                  <a:schemeClr val="accent3">
                    <a:alpha val="0"/>
                  </a:schemeClr>
                </a:solidFill>
                <a:latin typeface="Consolas" panose="020B0609020204030204" pitchFamily="49" charset="0"/>
              </a:rPr>
              <a:t>	BR X30 	</a:t>
            </a:r>
            <a:r>
              <a:rPr lang="en-US" sz="1500" dirty="0">
                <a:solidFill>
                  <a:schemeClr val="bg2">
                    <a:lumMod val="95000"/>
                    <a:alpha val="0"/>
                  </a:schemeClr>
                </a:solidFill>
                <a:latin typeface="Consolas" panose="020B0609020204030204" pitchFamily="49" charset="0"/>
              </a:rPr>
              <a:t>	 //return</a:t>
            </a:r>
          </a:p>
        </p:txBody>
      </p:sp>
    </p:spTree>
    <p:extLst>
      <p:ext uri="{BB962C8B-B14F-4D97-AF65-F5344CB8AC3E}">
        <p14:creationId xmlns:p14="http://schemas.microsoft.com/office/powerpoint/2010/main" val="7147823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1" name="Rectangle 20">
            <a:extLst>
              <a:ext uri="{FF2B5EF4-FFF2-40B4-BE49-F238E27FC236}">
                <a16:creationId xmlns:a16="http://schemas.microsoft.com/office/drawing/2014/main" id="{A4BB76D4-2DAD-4CD1-B1B7-778431D8A048}"/>
              </a:ext>
            </a:extLst>
          </p:cNvPr>
          <p:cNvSpPr/>
          <p:nvPr/>
        </p:nvSpPr>
        <p:spPr>
          <a:xfrm>
            <a:off x="3245739" y="431783"/>
            <a:ext cx="1371600"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High Level Language</a:t>
            </a:r>
            <a:endParaRPr lang="en-US" sz="1600" dirty="0">
              <a:solidFill>
                <a:schemeClr val="tx1"/>
              </a:solidFill>
            </a:endParaRPr>
          </a:p>
        </p:txBody>
      </p:sp>
      <p:sp>
        <p:nvSpPr>
          <p:cNvPr id="22" name="Rectangle 21">
            <a:extLst>
              <a:ext uri="{FF2B5EF4-FFF2-40B4-BE49-F238E27FC236}">
                <a16:creationId xmlns:a16="http://schemas.microsoft.com/office/drawing/2014/main" id="{2BC07BC6-6BDB-414A-974D-3ECE44775FCE}"/>
              </a:ext>
            </a:extLst>
          </p:cNvPr>
          <p:cNvSpPr/>
          <p:nvPr/>
        </p:nvSpPr>
        <p:spPr>
          <a:xfrm>
            <a:off x="4617339" y="431783"/>
            <a:ext cx="7084124"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fact(long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n)</a:t>
            </a:r>
          </a:p>
          <a:p>
            <a:r>
              <a:rPr lang="en-US" sz="1600" dirty="0">
                <a:solidFill>
                  <a:schemeClr val="tx1"/>
                </a:solidFill>
                <a:latin typeface="Consolas" panose="020B0609020204030204" pitchFamily="49" charset="0"/>
              </a:rPr>
              <a:t>{</a:t>
            </a:r>
          </a:p>
          <a:p>
            <a:r>
              <a:rPr lang="en-US" sz="1600" dirty="0">
                <a:solidFill>
                  <a:schemeClr val="tx1"/>
                </a:solidFill>
                <a:latin typeface="Consolas" panose="020B0609020204030204" pitchFamily="49" charset="0"/>
              </a:rPr>
              <a:t>	if(n&lt;=1) return 1 else return n*fact(n-1);</a:t>
            </a:r>
          </a:p>
          <a:p>
            <a:r>
              <a:rPr lang="en-US" sz="1600" dirty="0">
                <a:solidFill>
                  <a:schemeClr val="tx1"/>
                </a:solidFill>
                <a:latin typeface="Consolas" panose="020B0609020204030204" pitchFamily="49" charset="0"/>
              </a:rPr>
              <a:t>}</a:t>
            </a:r>
          </a:p>
        </p:txBody>
      </p:sp>
      <p:sp>
        <p:nvSpPr>
          <p:cNvPr id="15" name="Rectangle 14">
            <a:extLst>
              <a:ext uri="{FF2B5EF4-FFF2-40B4-BE49-F238E27FC236}">
                <a16:creationId xmlns:a16="http://schemas.microsoft.com/office/drawing/2014/main" id="{FF9F06CB-13A1-409E-B093-F67F4C03391F}"/>
              </a:ext>
              <a:ext uri="{C183D7F6-B498-43B3-948B-1728B52AA6E4}">
                <adec:decorative xmlns:adec="http://schemas.microsoft.com/office/drawing/2017/decorative" val="1"/>
              </a:ext>
            </a:extLst>
          </p:cNvPr>
          <p:cNvSpPr/>
          <p:nvPr/>
        </p:nvSpPr>
        <p:spPr>
          <a:xfrm>
            <a:off x="3245738" y="2038143"/>
            <a:ext cx="8455726"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2F1C9DF-3CFD-4D74-8223-8E8369F4E020}"/>
              </a:ext>
              <a:ext uri="{C183D7F6-B498-43B3-948B-1728B52AA6E4}">
                <adec:decorative xmlns:adec="http://schemas.microsoft.com/office/drawing/2017/decorative" val="1"/>
              </a:ext>
            </a:extLst>
          </p:cNvPr>
          <p:cNvGrpSpPr/>
          <p:nvPr/>
        </p:nvGrpSpPr>
        <p:grpSpPr>
          <a:xfrm>
            <a:off x="11496120" y="2061955"/>
            <a:ext cx="123181" cy="109537"/>
            <a:chOff x="11488737" y="238125"/>
            <a:chExt cx="109537" cy="109537"/>
          </a:xfrm>
        </p:grpSpPr>
        <p:sp>
          <p:nvSpPr>
            <p:cNvPr id="17" name="Oval 16">
              <a:extLst>
                <a:ext uri="{FF2B5EF4-FFF2-40B4-BE49-F238E27FC236}">
                  <a16:creationId xmlns:a16="http://schemas.microsoft.com/office/drawing/2014/main" id="{7E127282-3242-4D9A-B461-168ADF8040D2}"/>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0FCD5CB5-9706-46A3-AFD6-44EEF841AF99}"/>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374FBA80-1816-4563-879A-4F5FCEE2ABAD}"/>
              </a:ext>
              <a:ext uri="{C183D7F6-B498-43B3-948B-1728B52AA6E4}">
                <adec:decorative xmlns:adec="http://schemas.microsoft.com/office/drawing/2017/decorative" val="1"/>
              </a:ext>
            </a:extLst>
          </p:cNvPr>
          <p:cNvSpPr/>
          <p:nvPr/>
        </p:nvSpPr>
        <p:spPr>
          <a:xfrm>
            <a:off x="9267825" y="1124386"/>
            <a:ext cx="1000125" cy="247650"/>
          </a:xfrm>
          <a:prstGeom prst="rect">
            <a:avLst/>
          </a:prstGeom>
          <a:noFill/>
          <a:ln>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2DD548B-2478-435E-AF1E-8A5567E2A411}"/>
              </a:ext>
            </a:extLst>
          </p:cNvPr>
          <p:cNvSpPr/>
          <p:nvPr/>
        </p:nvSpPr>
        <p:spPr>
          <a:xfrm>
            <a:off x="3245738" y="2195305"/>
            <a:ext cx="8455725"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500" dirty="0">
                <a:solidFill>
                  <a:schemeClr val="accent3"/>
                </a:solidFill>
                <a:latin typeface="Consolas" panose="020B0609020204030204" pitchFamily="49" charset="0"/>
              </a:rPr>
              <a:t>FACT:</a:t>
            </a:r>
            <a:r>
              <a:rPr lang="en-US" sz="1500" dirty="0">
                <a:latin typeface="Consolas" panose="020B0609020204030204" pitchFamily="49" charset="0"/>
              </a:rPr>
              <a:t>	//argument is in X0</a:t>
            </a:r>
          </a:p>
          <a:p>
            <a:pPr>
              <a:defRPr sz="2000"/>
            </a:pPr>
            <a:r>
              <a:rPr lang="en-US" sz="1500" dirty="0">
                <a:solidFill>
                  <a:schemeClr val="accent3"/>
                </a:solidFill>
                <a:latin typeface="Consolas" panose="020B0609020204030204" pitchFamily="49" charset="0"/>
              </a:rPr>
              <a:t>	SUBS X9, X0, #1</a:t>
            </a:r>
          </a:p>
          <a:p>
            <a:pPr>
              <a:defRPr sz="2000"/>
            </a:pPr>
            <a:r>
              <a:rPr lang="en-US" sz="1500" dirty="0">
                <a:solidFill>
                  <a:schemeClr val="accent3"/>
                </a:solidFill>
                <a:latin typeface="Consolas" panose="020B0609020204030204" pitchFamily="49" charset="0"/>
              </a:rPr>
              <a:t>	B.GT RECURSE</a:t>
            </a:r>
          </a:p>
          <a:p>
            <a:pPr>
              <a:defRPr sz="2000"/>
            </a:pPr>
            <a:r>
              <a:rPr lang="en-US" sz="1500" dirty="0">
                <a:latin typeface="Consolas" panose="020B0609020204030204" pitchFamily="49" charset="0"/>
              </a:rPr>
              <a:t>	//base case</a:t>
            </a:r>
          </a:p>
          <a:p>
            <a:pPr>
              <a:defRPr sz="2000"/>
            </a:pPr>
            <a:r>
              <a:rPr lang="en-US" sz="1500" dirty="0">
                <a:solidFill>
                  <a:schemeClr val="accent3"/>
                </a:solidFill>
                <a:latin typeface="Consolas" panose="020B0609020204030204" pitchFamily="49" charset="0"/>
              </a:rPr>
              <a:t>	MOV X1, #1   </a:t>
            </a:r>
            <a:r>
              <a:rPr lang="en-US" sz="1500" dirty="0">
                <a:latin typeface="Consolas" panose="020B0609020204030204" pitchFamily="49" charset="0"/>
              </a:rPr>
              <a:t>//return argument X1 is 1</a:t>
            </a:r>
          </a:p>
          <a:p>
            <a:pPr>
              <a:defRPr sz="2000"/>
            </a:pPr>
            <a:r>
              <a:rPr lang="en-US" sz="1500" dirty="0">
                <a:solidFill>
                  <a:schemeClr val="accent3"/>
                </a:solidFill>
                <a:latin typeface="Consolas" panose="020B0609020204030204" pitchFamily="49" charset="0"/>
              </a:rPr>
              <a:t>	BR X30 </a:t>
            </a:r>
            <a:r>
              <a:rPr lang="en-US" sz="1500" dirty="0">
                <a:latin typeface="Consolas" panose="020B0609020204030204" pitchFamily="49" charset="0"/>
              </a:rPr>
              <a:t>		</a:t>
            </a:r>
            <a:r>
              <a:rPr lang="en-US" sz="1500" dirty="0">
                <a:solidFill>
                  <a:schemeClr val="lt1">
                    <a:alpha val="0"/>
                  </a:schemeClr>
                </a:solidFill>
                <a:latin typeface="Consolas" panose="020B0609020204030204" pitchFamily="49" charset="0"/>
              </a:rPr>
              <a:t>	//return</a:t>
            </a:r>
          </a:p>
          <a:p>
            <a:r>
              <a:rPr lang="en-US" sz="1500" dirty="0">
                <a:solidFill>
                  <a:schemeClr val="accent3"/>
                </a:solidFill>
                <a:latin typeface="Consolas" panose="020B0609020204030204" pitchFamily="49" charset="0"/>
              </a:rPr>
              <a:t>RECURSE: SUB SP, SP, #16   </a:t>
            </a:r>
            <a:r>
              <a:rPr lang="en-US" sz="1500" dirty="0">
                <a:solidFill>
                  <a:schemeClr val="bg2">
                    <a:lumMod val="95000"/>
                  </a:schemeClr>
                </a:solidFill>
                <a:latin typeface="Consolas" panose="020B0609020204030204" pitchFamily="49" charset="0"/>
              </a:rPr>
              <a:t>//prepare stack frame, SP = X28 = stack pointer</a:t>
            </a:r>
          </a:p>
          <a:p>
            <a:r>
              <a:rPr lang="en-US" sz="1500" dirty="0">
                <a:solidFill>
                  <a:schemeClr val="accent3"/>
                </a:solidFill>
                <a:latin typeface="Consolas" panose="020B0609020204030204" pitchFamily="49" charset="0"/>
              </a:rPr>
              <a:t>	STUR X30, [SP, #8] </a:t>
            </a:r>
            <a:r>
              <a:rPr lang="en-US" sz="1500" dirty="0">
                <a:solidFill>
                  <a:schemeClr val="bg2">
                    <a:lumMod val="95000"/>
                  </a:schemeClr>
                </a:solidFill>
                <a:latin typeface="Consolas" panose="020B0609020204030204" pitchFamily="49" charset="0"/>
              </a:rPr>
              <a:t>//save return address</a:t>
            </a:r>
          </a:p>
          <a:p>
            <a:r>
              <a:rPr lang="en-US" sz="1500" dirty="0">
                <a:solidFill>
                  <a:schemeClr val="accent3"/>
                </a:solidFill>
                <a:latin typeface="Consolas" panose="020B0609020204030204" pitchFamily="49" charset="0"/>
              </a:rPr>
              <a:t>	STUR X0, [SP, #0] </a:t>
            </a:r>
            <a:r>
              <a:rPr lang="en-US" sz="1500" dirty="0">
                <a:solidFill>
                  <a:schemeClr val="bg2">
                    <a:lumMod val="95000"/>
                  </a:schemeClr>
                </a:solidFill>
                <a:latin typeface="Consolas" panose="020B0609020204030204" pitchFamily="49" charset="0"/>
              </a:rPr>
              <a:t> //save argument n</a:t>
            </a:r>
          </a:p>
          <a:p>
            <a:r>
              <a:rPr lang="en-US" sz="1500" dirty="0">
                <a:solidFill>
                  <a:schemeClr val="accent3"/>
                </a:solidFill>
                <a:latin typeface="Consolas" panose="020B0609020204030204" pitchFamily="49" charset="0"/>
              </a:rPr>
              <a:t>	SUB X0, X0, #1  </a:t>
            </a:r>
            <a:r>
              <a:rPr lang="en-US" sz="1500" dirty="0">
                <a:solidFill>
                  <a:schemeClr val="bg2">
                    <a:lumMod val="95000"/>
                  </a:schemeClr>
                </a:solidFill>
                <a:latin typeface="Consolas" panose="020B0609020204030204" pitchFamily="49" charset="0"/>
              </a:rPr>
              <a:t>	 //recursive call will have n-1 as argument</a:t>
            </a:r>
          </a:p>
          <a:p>
            <a:r>
              <a:rPr lang="en-US" sz="1500" dirty="0">
                <a:solidFill>
                  <a:schemeClr val="accent3"/>
                </a:solidFill>
                <a:latin typeface="Consolas" panose="020B0609020204030204" pitchFamily="49" charset="0"/>
              </a:rPr>
              <a:t>	BL FACT </a:t>
            </a:r>
            <a:r>
              <a:rPr lang="en-US" sz="1500" dirty="0">
                <a:solidFill>
                  <a:schemeClr val="bg2">
                    <a:lumMod val="95000"/>
                  </a:schemeClr>
                </a:solidFill>
                <a:latin typeface="Consolas" panose="020B0609020204030204" pitchFamily="49" charset="0"/>
              </a:rPr>
              <a:t>		 //call fact with n-1</a:t>
            </a:r>
          </a:p>
          <a:p>
            <a:r>
              <a:rPr lang="en-US" sz="1500" dirty="0">
                <a:solidFill>
                  <a:schemeClr val="bg2">
                    <a:lumMod val="95000"/>
                  </a:schemeClr>
                </a:solidFill>
                <a:latin typeface="Consolas" panose="020B0609020204030204" pitchFamily="49" charset="0"/>
              </a:rPr>
              <a:t>	</a:t>
            </a:r>
            <a:r>
              <a:rPr lang="en-US" sz="1500" dirty="0">
                <a:solidFill>
                  <a:schemeClr val="bg2">
                    <a:lumMod val="95000"/>
                    <a:alpha val="0"/>
                  </a:schemeClr>
                </a:solidFill>
                <a:latin typeface="Consolas" panose="020B0609020204030204" pitchFamily="49" charset="0"/>
              </a:rPr>
              <a:t>//return from recursive call, fact(n-1) is in X1</a:t>
            </a:r>
          </a:p>
          <a:p>
            <a:r>
              <a:rPr lang="en-US" sz="1500" dirty="0">
                <a:solidFill>
                  <a:schemeClr val="accent3">
                    <a:alpha val="0"/>
                  </a:schemeClr>
                </a:solidFill>
                <a:latin typeface="Consolas" panose="020B0609020204030204" pitchFamily="49" charset="0"/>
              </a:rPr>
              <a:t>	LDUR X0, [SP, #0]  </a:t>
            </a:r>
            <a:r>
              <a:rPr lang="en-US" sz="1500" dirty="0">
                <a:solidFill>
                  <a:schemeClr val="bg2">
                    <a:lumMod val="95000"/>
                    <a:alpha val="0"/>
                  </a:schemeClr>
                </a:solidFill>
                <a:latin typeface="Consolas" panose="020B0609020204030204" pitchFamily="49" charset="0"/>
              </a:rPr>
              <a:t>//restore n</a:t>
            </a:r>
          </a:p>
          <a:p>
            <a:r>
              <a:rPr lang="en-US" sz="1500" dirty="0">
                <a:solidFill>
                  <a:schemeClr val="accent3">
                    <a:alpha val="0"/>
                  </a:schemeClr>
                </a:solidFill>
                <a:latin typeface="Consolas" panose="020B0609020204030204" pitchFamily="49" charset="0"/>
              </a:rPr>
              <a:t>	LDUR X30, [SP, #8] </a:t>
            </a:r>
            <a:r>
              <a:rPr lang="en-US" sz="1500" dirty="0">
                <a:solidFill>
                  <a:schemeClr val="bg2">
                    <a:lumMod val="95000"/>
                    <a:alpha val="0"/>
                  </a:schemeClr>
                </a:solidFill>
                <a:latin typeface="Consolas" panose="020B0609020204030204" pitchFamily="49" charset="0"/>
              </a:rPr>
              <a:t>//restore return address</a:t>
            </a:r>
          </a:p>
          <a:p>
            <a:r>
              <a:rPr lang="en-US" sz="1500" dirty="0">
                <a:solidFill>
                  <a:schemeClr val="accent3">
                    <a:alpha val="0"/>
                  </a:schemeClr>
                </a:solidFill>
                <a:latin typeface="Consolas" panose="020B0609020204030204" pitchFamily="49" charset="0"/>
              </a:rPr>
              <a:t>	ADD SP, SP, #16  </a:t>
            </a:r>
            <a:r>
              <a:rPr lang="en-US" sz="1500" dirty="0">
                <a:solidFill>
                  <a:schemeClr val="bg2">
                    <a:lumMod val="95000"/>
                    <a:alpha val="0"/>
                  </a:schemeClr>
                </a:solidFill>
                <a:latin typeface="Consolas" panose="020B0609020204030204" pitchFamily="49" charset="0"/>
              </a:rPr>
              <a:t> //restore stack pointer</a:t>
            </a:r>
          </a:p>
          <a:p>
            <a:r>
              <a:rPr lang="en-US" sz="1500" dirty="0">
                <a:solidFill>
                  <a:schemeClr val="accent3">
                    <a:alpha val="0"/>
                  </a:schemeClr>
                </a:solidFill>
                <a:latin typeface="Consolas" panose="020B0609020204030204" pitchFamily="49" charset="0"/>
              </a:rPr>
              <a:t>	MUL X1, X0, X1   </a:t>
            </a:r>
            <a:r>
              <a:rPr lang="en-US" sz="1500" dirty="0">
                <a:solidFill>
                  <a:schemeClr val="bg2">
                    <a:lumMod val="95000"/>
                    <a:alpha val="0"/>
                  </a:schemeClr>
                </a:solidFill>
                <a:latin typeface="Consolas" panose="020B0609020204030204" pitchFamily="49" charset="0"/>
              </a:rPr>
              <a:t>	 //value to be returned = n*fact(n-1)</a:t>
            </a:r>
          </a:p>
          <a:p>
            <a:r>
              <a:rPr lang="en-US" sz="1500" dirty="0">
                <a:solidFill>
                  <a:schemeClr val="accent3">
                    <a:alpha val="0"/>
                  </a:schemeClr>
                </a:solidFill>
                <a:latin typeface="Consolas" panose="020B0609020204030204" pitchFamily="49" charset="0"/>
              </a:rPr>
              <a:t>	BR X30 	</a:t>
            </a:r>
            <a:r>
              <a:rPr lang="en-US" sz="1500" dirty="0">
                <a:solidFill>
                  <a:schemeClr val="bg2">
                    <a:lumMod val="95000"/>
                    <a:alpha val="0"/>
                  </a:schemeClr>
                </a:solidFill>
                <a:latin typeface="Consolas" panose="020B0609020204030204" pitchFamily="49" charset="0"/>
              </a:rPr>
              <a:t>	 //return</a:t>
            </a:r>
          </a:p>
        </p:txBody>
      </p:sp>
    </p:spTree>
    <p:extLst>
      <p:ext uri="{BB962C8B-B14F-4D97-AF65-F5344CB8AC3E}">
        <p14:creationId xmlns:p14="http://schemas.microsoft.com/office/powerpoint/2010/main" val="1660447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1" name="Rectangle 20">
            <a:extLst>
              <a:ext uri="{FF2B5EF4-FFF2-40B4-BE49-F238E27FC236}">
                <a16:creationId xmlns:a16="http://schemas.microsoft.com/office/drawing/2014/main" id="{A4BB76D4-2DAD-4CD1-B1B7-778431D8A048}"/>
              </a:ext>
            </a:extLst>
          </p:cNvPr>
          <p:cNvSpPr/>
          <p:nvPr/>
        </p:nvSpPr>
        <p:spPr>
          <a:xfrm>
            <a:off x="3245739" y="431783"/>
            <a:ext cx="1371600"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High Level Language</a:t>
            </a:r>
            <a:endParaRPr lang="en-US" sz="1600" dirty="0">
              <a:solidFill>
                <a:schemeClr val="tx1"/>
              </a:solidFill>
            </a:endParaRPr>
          </a:p>
        </p:txBody>
      </p:sp>
      <p:sp>
        <p:nvSpPr>
          <p:cNvPr id="22" name="Rectangle 21">
            <a:extLst>
              <a:ext uri="{FF2B5EF4-FFF2-40B4-BE49-F238E27FC236}">
                <a16:creationId xmlns:a16="http://schemas.microsoft.com/office/drawing/2014/main" id="{2BC07BC6-6BDB-414A-974D-3ECE44775FCE}"/>
              </a:ext>
            </a:extLst>
          </p:cNvPr>
          <p:cNvSpPr/>
          <p:nvPr/>
        </p:nvSpPr>
        <p:spPr>
          <a:xfrm>
            <a:off x="4617339" y="431783"/>
            <a:ext cx="7084124"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fact(long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n)</a:t>
            </a:r>
          </a:p>
          <a:p>
            <a:r>
              <a:rPr lang="en-US" sz="1600" dirty="0">
                <a:solidFill>
                  <a:schemeClr val="tx1"/>
                </a:solidFill>
                <a:latin typeface="Consolas" panose="020B0609020204030204" pitchFamily="49" charset="0"/>
              </a:rPr>
              <a:t>{</a:t>
            </a:r>
          </a:p>
          <a:p>
            <a:r>
              <a:rPr lang="en-US" sz="1600" dirty="0">
                <a:solidFill>
                  <a:schemeClr val="tx1"/>
                </a:solidFill>
                <a:latin typeface="Consolas" panose="020B0609020204030204" pitchFamily="49" charset="0"/>
              </a:rPr>
              <a:t>	if(n&lt;=1) return 1 else return n*fact(n-1);</a:t>
            </a:r>
          </a:p>
          <a:p>
            <a:r>
              <a:rPr lang="en-US" sz="1600" dirty="0">
                <a:solidFill>
                  <a:schemeClr val="tx1"/>
                </a:solidFill>
                <a:latin typeface="Consolas" panose="020B0609020204030204" pitchFamily="49" charset="0"/>
              </a:rPr>
              <a:t>}</a:t>
            </a:r>
          </a:p>
        </p:txBody>
      </p:sp>
      <p:sp>
        <p:nvSpPr>
          <p:cNvPr id="15" name="Rectangle 14">
            <a:extLst>
              <a:ext uri="{FF2B5EF4-FFF2-40B4-BE49-F238E27FC236}">
                <a16:creationId xmlns:a16="http://schemas.microsoft.com/office/drawing/2014/main" id="{FF9F06CB-13A1-409E-B093-F67F4C03391F}"/>
              </a:ext>
              <a:ext uri="{C183D7F6-B498-43B3-948B-1728B52AA6E4}">
                <adec:decorative xmlns:adec="http://schemas.microsoft.com/office/drawing/2017/decorative" val="1"/>
              </a:ext>
            </a:extLst>
          </p:cNvPr>
          <p:cNvSpPr/>
          <p:nvPr/>
        </p:nvSpPr>
        <p:spPr>
          <a:xfrm>
            <a:off x="3245738" y="2038143"/>
            <a:ext cx="8455726"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2F1C9DF-3CFD-4D74-8223-8E8369F4E020}"/>
              </a:ext>
              <a:ext uri="{C183D7F6-B498-43B3-948B-1728B52AA6E4}">
                <adec:decorative xmlns:adec="http://schemas.microsoft.com/office/drawing/2017/decorative" val="1"/>
              </a:ext>
            </a:extLst>
          </p:cNvPr>
          <p:cNvGrpSpPr/>
          <p:nvPr/>
        </p:nvGrpSpPr>
        <p:grpSpPr>
          <a:xfrm>
            <a:off x="11496120" y="2061955"/>
            <a:ext cx="123181" cy="109537"/>
            <a:chOff x="11488737" y="238125"/>
            <a:chExt cx="109537" cy="109537"/>
          </a:xfrm>
        </p:grpSpPr>
        <p:sp>
          <p:nvSpPr>
            <p:cNvPr id="17" name="Oval 16">
              <a:extLst>
                <a:ext uri="{FF2B5EF4-FFF2-40B4-BE49-F238E27FC236}">
                  <a16:creationId xmlns:a16="http://schemas.microsoft.com/office/drawing/2014/main" id="{7E127282-3242-4D9A-B461-168ADF8040D2}"/>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0FCD5CB5-9706-46A3-AFD6-44EEF841AF99}"/>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AF8C38A3-A7F2-41DE-A7D9-615063377994}"/>
              </a:ext>
              <a:ext uri="{C183D7F6-B498-43B3-948B-1728B52AA6E4}">
                <adec:decorative xmlns:adec="http://schemas.microsoft.com/office/drawing/2017/decorative" val="1"/>
              </a:ext>
            </a:extLst>
          </p:cNvPr>
          <p:cNvSpPr/>
          <p:nvPr/>
        </p:nvSpPr>
        <p:spPr>
          <a:xfrm>
            <a:off x="9267825" y="1124386"/>
            <a:ext cx="1000125" cy="247650"/>
          </a:xfrm>
          <a:prstGeom prst="rect">
            <a:avLst/>
          </a:prstGeom>
          <a:noFill/>
          <a:ln>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9534ED5-E91E-421C-8A56-29131D9659B3}"/>
              </a:ext>
            </a:extLst>
          </p:cNvPr>
          <p:cNvSpPr/>
          <p:nvPr/>
        </p:nvSpPr>
        <p:spPr>
          <a:xfrm>
            <a:off x="3245738" y="2195305"/>
            <a:ext cx="8455725"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500" dirty="0">
                <a:solidFill>
                  <a:schemeClr val="accent3"/>
                </a:solidFill>
                <a:latin typeface="Consolas" panose="020B0609020204030204" pitchFamily="49" charset="0"/>
              </a:rPr>
              <a:t>FACT:</a:t>
            </a:r>
            <a:r>
              <a:rPr lang="en-US" sz="1500" dirty="0">
                <a:latin typeface="Consolas" panose="020B0609020204030204" pitchFamily="49" charset="0"/>
              </a:rPr>
              <a:t>	//argument is in X0</a:t>
            </a:r>
          </a:p>
          <a:p>
            <a:pPr>
              <a:defRPr sz="2000"/>
            </a:pPr>
            <a:r>
              <a:rPr lang="en-US" sz="1500" dirty="0">
                <a:solidFill>
                  <a:schemeClr val="accent3"/>
                </a:solidFill>
                <a:latin typeface="Consolas" panose="020B0609020204030204" pitchFamily="49" charset="0"/>
              </a:rPr>
              <a:t>	SUBS X9, X0, #1</a:t>
            </a:r>
          </a:p>
          <a:p>
            <a:pPr>
              <a:defRPr sz="2000"/>
            </a:pPr>
            <a:r>
              <a:rPr lang="en-US" sz="1500" dirty="0">
                <a:solidFill>
                  <a:schemeClr val="accent3"/>
                </a:solidFill>
                <a:latin typeface="Consolas" panose="020B0609020204030204" pitchFamily="49" charset="0"/>
              </a:rPr>
              <a:t>	B.GT RECURSE</a:t>
            </a:r>
          </a:p>
          <a:p>
            <a:pPr>
              <a:defRPr sz="2000"/>
            </a:pPr>
            <a:r>
              <a:rPr lang="en-US" sz="1500" dirty="0">
                <a:latin typeface="Consolas" panose="020B0609020204030204" pitchFamily="49" charset="0"/>
              </a:rPr>
              <a:t>	//base case</a:t>
            </a:r>
          </a:p>
          <a:p>
            <a:pPr>
              <a:defRPr sz="2000"/>
            </a:pPr>
            <a:r>
              <a:rPr lang="en-US" sz="1500" dirty="0">
                <a:solidFill>
                  <a:schemeClr val="accent3"/>
                </a:solidFill>
                <a:latin typeface="Consolas" panose="020B0609020204030204" pitchFamily="49" charset="0"/>
              </a:rPr>
              <a:t>	MOV X1, #1   </a:t>
            </a:r>
            <a:r>
              <a:rPr lang="en-US" sz="1500" dirty="0">
                <a:latin typeface="Consolas" panose="020B0609020204030204" pitchFamily="49" charset="0"/>
              </a:rPr>
              <a:t>//return argument X1 is 1</a:t>
            </a:r>
          </a:p>
          <a:p>
            <a:pPr>
              <a:defRPr sz="2000"/>
            </a:pPr>
            <a:r>
              <a:rPr lang="en-US" sz="1500" dirty="0">
                <a:solidFill>
                  <a:schemeClr val="accent3"/>
                </a:solidFill>
                <a:latin typeface="Consolas" panose="020B0609020204030204" pitchFamily="49" charset="0"/>
              </a:rPr>
              <a:t>	BR X30 </a:t>
            </a:r>
            <a:r>
              <a:rPr lang="en-US" sz="1500" dirty="0">
                <a:latin typeface="Consolas" panose="020B0609020204030204" pitchFamily="49" charset="0"/>
              </a:rPr>
              <a:t>		</a:t>
            </a:r>
            <a:r>
              <a:rPr lang="en-US" sz="1500" dirty="0">
                <a:solidFill>
                  <a:schemeClr val="lt1">
                    <a:alpha val="0"/>
                  </a:schemeClr>
                </a:solidFill>
                <a:latin typeface="Consolas" panose="020B0609020204030204" pitchFamily="49" charset="0"/>
              </a:rPr>
              <a:t>	//return</a:t>
            </a:r>
          </a:p>
          <a:p>
            <a:r>
              <a:rPr lang="en-US" sz="1500" dirty="0">
                <a:solidFill>
                  <a:schemeClr val="accent3"/>
                </a:solidFill>
                <a:latin typeface="Consolas" panose="020B0609020204030204" pitchFamily="49" charset="0"/>
              </a:rPr>
              <a:t>RECURSE: SUB SP, SP, #16   </a:t>
            </a:r>
            <a:r>
              <a:rPr lang="en-US" sz="1500" dirty="0">
                <a:solidFill>
                  <a:schemeClr val="bg2">
                    <a:lumMod val="95000"/>
                  </a:schemeClr>
                </a:solidFill>
                <a:latin typeface="Consolas" panose="020B0609020204030204" pitchFamily="49" charset="0"/>
              </a:rPr>
              <a:t>//prepare stack frame, SP = X28 = stack pointer</a:t>
            </a:r>
          </a:p>
          <a:p>
            <a:r>
              <a:rPr lang="en-US" sz="1500" dirty="0">
                <a:solidFill>
                  <a:schemeClr val="accent3"/>
                </a:solidFill>
                <a:latin typeface="Consolas" panose="020B0609020204030204" pitchFamily="49" charset="0"/>
              </a:rPr>
              <a:t>	STUR X30, [SP, #8] </a:t>
            </a:r>
            <a:r>
              <a:rPr lang="en-US" sz="1500" dirty="0">
                <a:solidFill>
                  <a:schemeClr val="bg2">
                    <a:lumMod val="95000"/>
                  </a:schemeClr>
                </a:solidFill>
                <a:latin typeface="Consolas" panose="020B0609020204030204" pitchFamily="49" charset="0"/>
              </a:rPr>
              <a:t>//save return address</a:t>
            </a:r>
          </a:p>
          <a:p>
            <a:r>
              <a:rPr lang="en-US" sz="1500" dirty="0">
                <a:solidFill>
                  <a:schemeClr val="accent3"/>
                </a:solidFill>
                <a:latin typeface="Consolas" panose="020B0609020204030204" pitchFamily="49" charset="0"/>
              </a:rPr>
              <a:t>	STUR X0, [SP, #0] </a:t>
            </a:r>
            <a:r>
              <a:rPr lang="en-US" sz="1500" dirty="0">
                <a:solidFill>
                  <a:schemeClr val="bg2">
                    <a:lumMod val="95000"/>
                  </a:schemeClr>
                </a:solidFill>
                <a:latin typeface="Consolas" panose="020B0609020204030204" pitchFamily="49" charset="0"/>
              </a:rPr>
              <a:t> //save argument n</a:t>
            </a:r>
          </a:p>
          <a:p>
            <a:r>
              <a:rPr lang="en-US" sz="1500" dirty="0">
                <a:solidFill>
                  <a:schemeClr val="accent3"/>
                </a:solidFill>
                <a:latin typeface="Consolas" panose="020B0609020204030204" pitchFamily="49" charset="0"/>
              </a:rPr>
              <a:t>	SUB X0, X0, #1  </a:t>
            </a:r>
            <a:r>
              <a:rPr lang="en-US" sz="1500" dirty="0">
                <a:solidFill>
                  <a:schemeClr val="bg2">
                    <a:lumMod val="95000"/>
                  </a:schemeClr>
                </a:solidFill>
                <a:latin typeface="Consolas" panose="020B0609020204030204" pitchFamily="49" charset="0"/>
              </a:rPr>
              <a:t>	 //recursive call will have n-1 as argument</a:t>
            </a:r>
          </a:p>
          <a:p>
            <a:r>
              <a:rPr lang="en-US" sz="1500" dirty="0">
                <a:solidFill>
                  <a:schemeClr val="accent3"/>
                </a:solidFill>
                <a:latin typeface="Consolas" panose="020B0609020204030204" pitchFamily="49" charset="0"/>
              </a:rPr>
              <a:t>	BL FACT </a:t>
            </a:r>
            <a:r>
              <a:rPr lang="en-US" sz="1500" dirty="0">
                <a:solidFill>
                  <a:schemeClr val="bg2">
                    <a:lumMod val="95000"/>
                  </a:schemeClr>
                </a:solidFill>
                <a:latin typeface="Consolas" panose="020B0609020204030204" pitchFamily="49" charset="0"/>
              </a:rPr>
              <a:t>		 //call fact with n-1</a:t>
            </a:r>
          </a:p>
          <a:p>
            <a:r>
              <a:rPr lang="en-US" sz="1500" dirty="0">
                <a:solidFill>
                  <a:schemeClr val="bg2">
                    <a:lumMod val="95000"/>
                  </a:schemeClr>
                </a:solidFill>
                <a:latin typeface="Consolas" panose="020B0609020204030204" pitchFamily="49" charset="0"/>
              </a:rPr>
              <a:t>	//return from recursive call, fact(n-1) is in X1</a:t>
            </a:r>
          </a:p>
          <a:p>
            <a:r>
              <a:rPr lang="en-US" sz="1500" dirty="0">
                <a:solidFill>
                  <a:schemeClr val="accent3"/>
                </a:solidFill>
                <a:latin typeface="Consolas" panose="020B0609020204030204" pitchFamily="49" charset="0"/>
              </a:rPr>
              <a:t>	</a:t>
            </a:r>
            <a:r>
              <a:rPr lang="en-US" sz="1500" dirty="0">
                <a:solidFill>
                  <a:schemeClr val="accent3">
                    <a:alpha val="0"/>
                  </a:schemeClr>
                </a:solidFill>
                <a:latin typeface="Consolas" panose="020B0609020204030204" pitchFamily="49" charset="0"/>
              </a:rPr>
              <a:t>LDUR X0, [SP, #0]  </a:t>
            </a:r>
            <a:r>
              <a:rPr lang="en-US" sz="1500" dirty="0">
                <a:solidFill>
                  <a:schemeClr val="bg2">
                    <a:lumMod val="95000"/>
                    <a:alpha val="0"/>
                  </a:schemeClr>
                </a:solidFill>
                <a:latin typeface="Consolas" panose="020B0609020204030204" pitchFamily="49" charset="0"/>
              </a:rPr>
              <a:t>//restore n</a:t>
            </a:r>
          </a:p>
          <a:p>
            <a:r>
              <a:rPr lang="en-US" sz="1500" dirty="0">
                <a:solidFill>
                  <a:schemeClr val="accent3">
                    <a:alpha val="0"/>
                  </a:schemeClr>
                </a:solidFill>
                <a:latin typeface="Consolas" panose="020B0609020204030204" pitchFamily="49" charset="0"/>
              </a:rPr>
              <a:t>	LDUR X30, [SP, #8] </a:t>
            </a:r>
            <a:r>
              <a:rPr lang="en-US" sz="1500" dirty="0">
                <a:solidFill>
                  <a:schemeClr val="bg2">
                    <a:lumMod val="95000"/>
                    <a:alpha val="0"/>
                  </a:schemeClr>
                </a:solidFill>
                <a:latin typeface="Consolas" panose="020B0609020204030204" pitchFamily="49" charset="0"/>
              </a:rPr>
              <a:t>//restore return address</a:t>
            </a:r>
          </a:p>
          <a:p>
            <a:r>
              <a:rPr lang="en-US" sz="1500" dirty="0">
                <a:solidFill>
                  <a:schemeClr val="accent3">
                    <a:alpha val="0"/>
                  </a:schemeClr>
                </a:solidFill>
                <a:latin typeface="Consolas" panose="020B0609020204030204" pitchFamily="49" charset="0"/>
              </a:rPr>
              <a:t>	ADD SP, SP, #16  </a:t>
            </a:r>
            <a:r>
              <a:rPr lang="en-US" sz="1500" dirty="0">
                <a:solidFill>
                  <a:schemeClr val="bg2">
                    <a:lumMod val="95000"/>
                    <a:alpha val="0"/>
                  </a:schemeClr>
                </a:solidFill>
                <a:latin typeface="Consolas" panose="020B0609020204030204" pitchFamily="49" charset="0"/>
              </a:rPr>
              <a:t> //restore stack pointer</a:t>
            </a:r>
          </a:p>
          <a:p>
            <a:r>
              <a:rPr lang="en-US" sz="1500" dirty="0">
                <a:solidFill>
                  <a:schemeClr val="accent3">
                    <a:alpha val="0"/>
                  </a:schemeClr>
                </a:solidFill>
                <a:latin typeface="Consolas" panose="020B0609020204030204" pitchFamily="49" charset="0"/>
              </a:rPr>
              <a:t>	MUL X1, X0, X1   </a:t>
            </a:r>
            <a:r>
              <a:rPr lang="en-US" sz="1500" dirty="0">
                <a:solidFill>
                  <a:schemeClr val="bg2">
                    <a:lumMod val="95000"/>
                    <a:alpha val="0"/>
                  </a:schemeClr>
                </a:solidFill>
                <a:latin typeface="Consolas" panose="020B0609020204030204" pitchFamily="49" charset="0"/>
              </a:rPr>
              <a:t>	 //value to be returned = n*fact(n-1)</a:t>
            </a:r>
          </a:p>
          <a:p>
            <a:r>
              <a:rPr lang="en-US" sz="1500" dirty="0">
                <a:solidFill>
                  <a:schemeClr val="accent3">
                    <a:alpha val="0"/>
                  </a:schemeClr>
                </a:solidFill>
                <a:latin typeface="Consolas" panose="020B0609020204030204" pitchFamily="49" charset="0"/>
              </a:rPr>
              <a:t>	BR X30 	</a:t>
            </a:r>
            <a:r>
              <a:rPr lang="en-US" sz="1500" dirty="0">
                <a:solidFill>
                  <a:schemeClr val="bg2">
                    <a:lumMod val="95000"/>
                    <a:alpha val="0"/>
                  </a:schemeClr>
                </a:solidFill>
                <a:latin typeface="Consolas" panose="020B0609020204030204" pitchFamily="49" charset="0"/>
              </a:rPr>
              <a:t>	 //return</a:t>
            </a:r>
          </a:p>
        </p:txBody>
      </p:sp>
    </p:spTree>
    <p:extLst>
      <p:ext uri="{BB962C8B-B14F-4D97-AF65-F5344CB8AC3E}">
        <p14:creationId xmlns:p14="http://schemas.microsoft.com/office/powerpoint/2010/main" val="15074433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1" name="Rectangle 20">
            <a:extLst>
              <a:ext uri="{FF2B5EF4-FFF2-40B4-BE49-F238E27FC236}">
                <a16:creationId xmlns:a16="http://schemas.microsoft.com/office/drawing/2014/main" id="{A4BB76D4-2DAD-4CD1-B1B7-778431D8A048}"/>
              </a:ext>
            </a:extLst>
          </p:cNvPr>
          <p:cNvSpPr/>
          <p:nvPr/>
        </p:nvSpPr>
        <p:spPr>
          <a:xfrm>
            <a:off x="3245739" y="431783"/>
            <a:ext cx="1371600"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High Level Language</a:t>
            </a:r>
            <a:endParaRPr lang="en-US" sz="1600" dirty="0">
              <a:solidFill>
                <a:schemeClr val="tx1"/>
              </a:solidFill>
            </a:endParaRPr>
          </a:p>
        </p:txBody>
      </p:sp>
      <p:sp>
        <p:nvSpPr>
          <p:cNvPr id="22" name="Rectangle 21">
            <a:extLst>
              <a:ext uri="{FF2B5EF4-FFF2-40B4-BE49-F238E27FC236}">
                <a16:creationId xmlns:a16="http://schemas.microsoft.com/office/drawing/2014/main" id="{2BC07BC6-6BDB-414A-974D-3ECE44775FCE}"/>
              </a:ext>
            </a:extLst>
          </p:cNvPr>
          <p:cNvSpPr/>
          <p:nvPr/>
        </p:nvSpPr>
        <p:spPr>
          <a:xfrm>
            <a:off x="4617339" y="431783"/>
            <a:ext cx="7084124"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fact(long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n)</a:t>
            </a:r>
          </a:p>
          <a:p>
            <a:r>
              <a:rPr lang="en-US" sz="1600" dirty="0">
                <a:solidFill>
                  <a:schemeClr val="tx1"/>
                </a:solidFill>
                <a:latin typeface="Consolas" panose="020B0609020204030204" pitchFamily="49" charset="0"/>
              </a:rPr>
              <a:t>{</a:t>
            </a:r>
          </a:p>
          <a:p>
            <a:r>
              <a:rPr lang="en-US" sz="1600" dirty="0">
                <a:solidFill>
                  <a:schemeClr val="tx1"/>
                </a:solidFill>
                <a:latin typeface="Consolas" panose="020B0609020204030204" pitchFamily="49" charset="0"/>
              </a:rPr>
              <a:t>	if(n&lt;=1) return 1 else return n*fact(n-1);</a:t>
            </a:r>
          </a:p>
          <a:p>
            <a:r>
              <a:rPr lang="en-US" sz="1600" dirty="0">
                <a:solidFill>
                  <a:schemeClr val="tx1"/>
                </a:solidFill>
                <a:latin typeface="Consolas" panose="020B0609020204030204" pitchFamily="49" charset="0"/>
              </a:rPr>
              <a:t>}</a:t>
            </a:r>
          </a:p>
        </p:txBody>
      </p:sp>
      <p:sp>
        <p:nvSpPr>
          <p:cNvPr id="15" name="Rectangle 14">
            <a:extLst>
              <a:ext uri="{FF2B5EF4-FFF2-40B4-BE49-F238E27FC236}">
                <a16:creationId xmlns:a16="http://schemas.microsoft.com/office/drawing/2014/main" id="{FF9F06CB-13A1-409E-B093-F67F4C03391F}"/>
              </a:ext>
              <a:ext uri="{C183D7F6-B498-43B3-948B-1728B52AA6E4}">
                <adec:decorative xmlns:adec="http://schemas.microsoft.com/office/drawing/2017/decorative" val="1"/>
              </a:ext>
            </a:extLst>
          </p:cNvPr>
          <p:cNvSpPr/>
          <p:nvPr/>
        </p:nvSpPr>
        <p:spPr>
          <a:xfrm>
            <a:off x="3245738" y="2038143"/>
            <a:ext cx="8455726"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2F1C9DF-3CFD-4D74-8223-8E8369F4E020}"/>
              </a:ext>
              <a:ext uri="{C183D7F6-B498-43B3-948B-1728B52AA6E4}">
                <adec:decorative xmlns:adec="http://schemas.microsoft.com/office/drawing/2017/decorative" val="1"/>
              </a:ext>
            </a:extLst>
          </p:cNvPr>
          <p:cNvGrpSpPr/>
          <p:nvPr/>
        </p:nvGrpSpPr>
        <p:grpSpPr>
          <a:xfrm>
            <a:off x="11496120" y="2061955"/>
            <a:ext cx="123181" cy="109537"/>
            <a:chOff x="11488737" y="238125"/>
            <a:chExt cx="109537" cy="109537"/>
          </a:xfrm>
        </p:grpSpPr>
        <p:sp>
          <p:nvSpPr>
            <p:cNvPr id="17" name="Oval 16">
              <a:extLst>
                <a:ext uri="{FF2B5EF4-FFF2-40B4-BE49-F238E27FC236}">
                  <a16:creationId xmlns:a16="http://schemas.microsoft.com/office/drawing/2014/main" id="{7E127282-3242-4D9A-B461-168ADF8040D2}"/>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0FCD5CB5-9706-46A3-AFD6-44EEF841AF99}"/>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7F676D8B-BF5E-42F4-8454-C1E8B8BC9675}"/>
              </a:ext>
              <a:ext uri="{C183D7F6-B498-43B3-948B-1728B52AA6E4}">
                <adec:decorative xmlns:adec="http://schemas.microsoft.com/office/drawing/2017/decorative" val="1"/>
              </a:ext>
            </a:extLst>
          </p:cNvPr>
          <p:cNvSpPr/>
          <p:nvPr/>
        </p:nvSpPr>
        <p:spPr>
          <a:xfrm>
            <a:off x="9267825" y="1124386"/>
            <a:ext cx="1000125" cy="247650"/>
          </a:xfrm>
          <a:prstGeom prst="rect">
            <a:avLst/>
          </a:prstGeom>
          <a:noFill/>
          <a:ln>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9658BAD-829E-445E-8045-3180EB9FD3C3}"/>
              </a:ext>
            </a:extLst>
          </p:cNvPr>
          <p:cNvSpPr/>
          <p:nvPr/>
        </p:nvSpPr>
        <p:spPr>
          <a:xfrm>
            <a:off x="3245738" y="2195305"/>
            <a:ext cx="8455725"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500" dirty="0">
                <a:solidFill>
                  <a:schemeClr val="accent3"/>
                </a:solidFill>
                <a:latin typeface="Consolas" panose="020B0609020204030204" pitchFamily="49" charset="0"/>
              </a:rPr>
              <a:t>FACT:</a:t>
            </a:r>
            <a:r>
              <a:rPr lang="en-US" sz="1500" dirty="0">
                <a:latin typeface="Consolas" panose="020B0609020204030204" pitchFamily="49" charset="0"/>
              </a:rPr>
              <a:t>	//argument is in X0</a:t>
            </a:r>
          </a:p>
          <a:p>
            <a:pPr>
              <a:defRPr sz="2000"/>
            </a:pPr>
            <a:r>
              <a:rPr lang="en-US" sz="1500" dirty="0">
                <a:solidFill>
                  <a:schemeClr val="accent3"/>
                </a:solidFill>
                <a:latin typeface="Consolas" panose="020B0609020204030204" pitchFamily="49" charset="0"/>
              </a:rPr>
              <a:t>	SUBS X9, X0, #1</a:t>
            </a:r>
          </a:p>
          <a:p>
            <a:pPr>
              <a:defRPr sz="2000"/>
            </a:pPr>
            <a:r>
              <a:rPr lang="en-US" sz="1500" dirty="0">
                <a:solidFill>
                  <a:schemeClr val="accent3"/>
                </a:solidFill>
                <a:latin typeface="Consolas" panose="020B0609020204030204" pitchFamily="49" charset="0"/>
              </a:rPr>
              <a:t>	B.GT RECURSE</a:t>
            </a:r>
          </a:p>
          <a:p>
            <a:pPr>
              <a:defRPr sz="2000"/>
            </a:pPr>
            <a:r>
              <a:rPr lang="en-US" sz="1500" dirty="0">
                <a:latin typeface="Consolas" panose="020B0609020204030204" pitchFamily="49" charset="0"/>
              </a:rPr>
              <a:t>	//base case</a:t>
            </a:r>
          </a:p>
          <a:p>
            <a:pPr>
              <a:defRPr sz="2000"/>
            </a:pPr>
            <a:r>
              <a:rPr lang="en-US" sz="1500" dirty="0">
                <a:solidFill>
                  <a:schemeClr val="accent3"/>
                </a:solidFill>
                <a:latin typeface="Consolas" panose="020B0609020204030204" pitchFamily="49" charset="0"/>
              </a:rPr>
              <a:t>	MOV X1, #1   </a:t>
            </a:r>
            <a:r>
              <a:rPr lang="en-US" sz="1500" dirty="0">
                <a:latin typeface="Consolas" panose="020B0609020204030204" pitchFamily="49" charset="0"/>
              </a:rPr>
              <a:t>//return argument X1 is 1</a:t>
            </a:r>
          </a:p>
          <a:p>
            <a:pPr>
              <a:defRPr sz="2000"/>
            </a:pPr>
            <a:r>
              <a:rPr lang="en-US" sz="1500" dirty="0">
                <a:solidFill>
                  <a:schemeClr val="accent3"/>
                </a:solidFill>
                <a:latin typeface="Consolas" panose="020B0609020204030204" pitchFamily="49" charset="0"/>
              </a:rPr>
              <a:t>	BR X30 </a:t>
            </a:r>
            <a:r>
              <a:rPr lang="en-US" sz="1500" dirty="0">
                <a:latin typeface="Consolas" panose="020B0609020204030204" pitchFamily="49" charset="0"/>
              </a:rPr>
              <a:t>		</a:t>
            </a:r>
            <a:r>
              <a:rPr lang="en-US" sz="1500" dirty="0">
                <a:solidFill>
                  <a:schemeClr val="lt1">
                    <a:alpha val="0"/>
                  </a:schemeClr>
                </a:solidFill>
                <a:latin typeface="Consolas" panose="020B0609020204030204" pitchFamily="49" charset="0"/>
              </a:rPr>
              <a:t>	//return</a:t>
            </a:r>
          </a:p>
          <a:p>
            <a:r>
              <a:rPr lang="en-US" sz="1500" dirty="0">
                <a:solidFill>
                  <a:schemeClr val="accent3"/>
                </a:solidFill>
                <a:latin typeface="Consolas" panose="020B0609020204030204" pitchFamily="49" charset="0"/>
              </a:rPr>
              <a:t>RECURSE: SUB SP, SP, #16   </a:t>
            </a:r>
            <a:r>
              <a:rPr lang="en-US" sz="1500" dirty="0">
                <a:solidFill>
                  <a:schemeClr val="bg2">
                    <a:lumMod val="95000"/>
                  </a:schemeClr>
                </a:solidFill>
                <a:latin typeface="Consolas" panose="020B0609020204030204" pitchFamily="49" charset="0"/>
              </a:rPr>
              <a:t>//prepare stack frame, SP = X28 = stack pointer</a:t>
            </a:r>
          </a:p>
          <a:p>
            <a:r>
              <a:rPr lang="en-US" sz="1500" dirty="0">
                <a:solidFill>
                  <a:schemeClr val="accent3"/>
                </a:solidFill>
                <a:latin typeface="Consolas" panose="020B0609020204030204" pitchFamily="49" charset="0"/>
              </a:rPr>
              <a:t>	STUR X30, [SP, #8] </a:t>
            </a:r>
            <a:r>
              <a:rPr lang="en-US" sz="1500" dirty="0">
                <a:solidFill>
                  <a:schemeClr val="bg2">
                    <a:lumMod val="95000"/>
                  </a:schemeClr>
                </a:solidFill>
                <a:latin typeface="Consolas" panose="020B0609020204030204" pitchFamily="49" charset="0"/>
              </a:rPr>
              <a:t>//save return address</a:t>
            </a:r>
          </a:p>
          <a:p>
            <a:r>
              <a:rPr lang="en-US" sz="1500" dirty="0">
                <a:solidFill>
                  <a:schemeClr val="accent3"/>
                </a:solidFill>
                <a:latin typeface="Consolas" panose="020B0609020204030204" pitchFamily="49" charset="0"/>
              </a:rPr>
              <a:t>	STUR X0, [SP, #0] </a:t>
            </a:r>
            <a:r>
              <a:rPr lang="en-US" sz="1500" dirty="0">
                <a:solidFill>
                  <a:schemeClr val="bg2">
                    <a:lumMod val="95000"/>
                  </a:schemeClr>
                </a:solidFill>
                <a:latin typeface="Consolas" panose="020B0609020204030204" pitchFamily="49" charset="0"/>
              </a:rPr>
              <a:t> //save argument n</a:t>
            </a:r>
          </a:p>
          <a:p>
            <a:r>
              <a:rPr lang="en-US" sz="1500" dirty="0">
                <a:solidFill>
                  <a:schemeClr val="accent3"/>
                </a:solidFill>
                <a:latin typeface="Consolas" panose="020B0609020204030204" pitchFamily="49" charset="0"/>
              </a:rPr>
              <a:t>	SUB X0, X0, #1  </a:t>
            </a:r>
            <a:r>
              <a:rPr lang="en-US" sz="1500" dirty="0">
                <a:solidFill>
                  <a:schemeClr val="bg2">
                    <a:lumMod val="95000"/>
                  </a:schemeClr>
                </a:solidFill>
                <a:latin typeface="Consolas" panose="020B0609020204030204" pitchFamily="49" charset="0"/>
              </a:rPr>
              <a:t>	 //recursive call will have n-1 as argument</a:t>
            </a:r>
          </a:p>
          <a:p>
            <a:r>
              <a:rPr lang="en-US" sz="1500" dirty="0">
                <a:solidFill>
                  <a:schemeClr val="accent3"/>
                </a:solidFill>
                <a:latin typeface="Consolas" panose="020B0609020204030204" pitchFamily="49" charset="0"/>
              </a:rPr>
              <a:t>	BL FACT </a:t>
            </a:r>
            <a:r>
              <a:rPr lang="en-US" sz="1500" dirty="0">
                <a:solidFill>
                  <a:schemeClr val="bg2">
                    <a:lumMod val="95000"/>
                  </a:schemeClr>
                </a:solidFill>
                <a:latin typeface="Consolas" panose="020B0609020204030204" pitchFamily="49" charset="0"/>
              </a:rPr>
              <a:t>		 //call fact with n-1</a:t>
            </a:r>
          </a:p>
          <a:p>
            <a:r>
              <a:rPr lang="en-US" sz="1500" dirty="0">
                <a:solidFill>
                  <a:schemeClr val="bg2">
                    <a:lumMod val="95000"/>
                  </a:schemeClr>
                </a:solidFill>
                <a:latin typeface="Consolas" panose="020B0609020204030204" pitchFamily="49" charset="0"/>
              </a:rPr>
              <a:t>	//return from recursive call, fact(n-1) is in X1</a:t>
            </a:r>
          </a:p>
          <a:p>
            <a:r>
              <a:rPr lang="en-US" sz="1500" dirty="0">
                <a:solidFill>
                  <a:schemeClr val="accent3"/>
                </a:solidFill>
                <a:latin typeface="Consolas" panose="020B0609020204030204" pitchFamily="49" charset="0"/>
              </a:rPr>
              <a:t>	LDUR X0, [SP, #0]  </a:t>
            </a:r>
            <a:r>
              <a:rPr lang="en-US" sz="1500" dirty="0">
                <a:solidFill>
                  <a:schemeClr val="bg2">
                    <a:lumMod val="95000"/>
                  </a:schemeClr>
                </a:solidFill>
                <a:latin typeface="Consolas" panose="020B0609020204030204" pitchFamily="49" charset="0"/>
              </a:rPr>
              <a:t>//restore n</a:t>
            </a:r>
          </a:p>
          <a:p>
            <a:r>
              <a:rPr lang="en-US" sz="1500" dirty="0">
                <a:solidFill>
                  <a:schemeClr val="accent3"/>
                </a:solidFill>
                <a:latin typeface="Consolas" panose="020B0609020204030204" pitchFamily="49" charset="0"/>
              </a:rPr>
              <a:t>	</a:t>
            </a:r>
            <a:r>
              <a:rPr lang="en-US" sz="1500" dirty="0">
                <a:solidFill>
                  <a:schemeClr val="accent3">
                    <a:alpha val="0"/>
                  </a:schemeClr>
                </a:solidFill>
                <a:latin typeface="Consolas" panose="020B0609020204030204" pitchFamily="49" charset="0"/>
              </a:rPr>
              <a:t>LDUR X30, [SP, #8] </a:t>
            </a:r>
            <a:r>
              <a:rPr lang="en-US" sz="1500" dirty="0">
                <a:solidFill>
                  <a:schemeClr val="bg2">
                    <a:lumMod val="95000"/>
                    <a:alpha val="0"/>
                  </a:schemeClr>
                </a:solidFill>
                <a:latin typeface="Consolas" panose="020B0609020204030204" pitchFamily="49" charset="0"/>
              </a:rPr>
              <a:t>//restore return address</a:t>
            </a:r>
          </a:p>
          <a:p>
            <a:r>
              <a:rPr lang="en-US" sz="1500" dirty="0">
                <a:solidFill>
                  <a:schemeClr val="accent3">
                    <a:alpha val="0"/>
                  </a:schemeClr>
                </a:solidFill>
                <a:latin typeface="Consolas" panose="020B0609020204030204" pitchFamily="49" charset="0"/>
              </a:rPr>
              <a:t>	ADD SP, SP, #16  </a:t>
            </a:r>
            <a:r>
              <a:rPr lang="en-US" sz="1500" dirty="0">
                <a:solidFill>
                  <a:schemeClr val="bg2">
                    <a:lumMod val="95000"/>
                    <a:alpha val="0"/>
                  </a:schemeClr>
                </a:solidFill>
                <a:latin typeface="Consolas" panose="020B0609020204030204" pitchFamily="49" charset="0"/>
              </a:rPr>
              <a:t> //restore stack pointer</a:t>
            </a:r>
          </a:p>
          <a:p>
            <a:r>
              <a:rPr lang="en-US" sz="1500" dirty="0">
                <a:solidFill>
                  <a:schemeClr val="accent3">
                    <a:alpha val="0"/>
                  </a:schemeClr>
                </a:solidFill>
                <a:latin typeface="Consolas" panose="020B0609020204030204" pitchFamily="49" charset="0"/>
              </a:rPr>
              <a:t>	MUL X1, X0, X1   </a:t>
            </a:r>
            <a:r>
              <a:rPr lang="en-US" sz="1500" dirty="0">
                <a:solidFill>
                  <a:schemeClr val="bg2">
                    <a:lumMod val="95000"/>
                    <a:alpha val="0"/>
                  </a:schemeClr>
                </a:solidFill>
                <a:latin typeface="Consolas" panose="020B0609020204030204" pitchFamily="49" charset="0"/>
              </a:rPr>
              <a:t>	 //value to be returned = n*fact(n-1)</a:t>
            </a:r>
          </a:p>
          <a:p>
            <a:r>
              <a:rPr lang="en-US" sz="1500" dirty="0">
                <a:solidFill>
                  <a:schemeClr val="accent3">
                    <a:alpha val="0"/>
                  </a:schemeClr>
                </a:solidFill>
                <a:latin typeface="Consolas" panose="020B0609020204030204" pitchFamily="49" charset="0"/>
              </a:rPr>
              <a:t>	BR X30 	</a:t>
            </a:r>
            <a:r>
              <a:rPr lang="en-US" sz="1500" dirty="0">
                <a:solidFill>
                  <a:schemeClr val="bg2">
                    <a:lumMod val="95000"/>
                    <a:alpha val="0"/>
                  </a:schemeClr>
                </a:solidFill>
                <a:latin typeface="Consolas" panose="020B0609020204030204" pitchFamily="49" charset="0"/>
              </a:rPr>
              <a:t>	 //return</a:t>
            </a:r>
          </a:p>
        </p:txBody>
      </p:sp>
    </p:spTree>
    <p:extLst>
      <p:ext uri="{BB962C8B-B14F-4D97-AF65-F5344CB8AC3E}">
        <p14:creationId xmlns:p14="http://schemas.microsoft.com/office/powerpoint/2010/main" val="2543272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1" name="Rectangle 20">
            <a:extLst>
              <a:ext uri="{FF2B5EF4-FFF2-40B4-BE49-F238E27FC236}">
                <a16:creationId xmlns:a16="http://schemas.microsoft.com/office/drawing/2014/main" id="{A4BB76D4-2DAD-4CD1-B1B7-778431D8A048}"/>
              </a:ext>
            </a:extLst>
          </p:cNvPr>
          <p:cNvSpPr/>
          <p:nvPr/>
        </p:nvSpPr>
        <p:spPr>
          <a:xfrm>
            <a:off x="3245739" y="431783"/>
            <a:ext cx="1371600"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High Level Language</a:t>
            </a:r>
            <a:endParaRPr lang="en-US" sz="1600" dirty="0">
              <a:solidFill>
                <a:schemeClr val="tx1"/>
              </a:solidFill>
            </a:endParaRPr>
          </a:p>
        </p:txBody>
      </p:sp>
      <p:sp>
        <p:nvSpPr>
          <p:cNvPr id="22" name="Rectangle 21">
            <a:extLst>
              <a:ext uri="{FF2B5EF4-FFF2-40B4-BE49-F238E27FC236}">
                <a16:creationId xmlns:a16="http://schemas.microsoft.com/office/drawing/2014/main" id="{2BC07BC6-6BDB-414A-974D-3ECE44775FCE}"/>
              </a:ext>
            </a:extLst>
          </p:cNvPr>
          <p:cNvSpPr/>
          <p:nvPr/>
        </p:nvSpPr>
        <p:spPr>
          <a:xfrm>
            <a:off x="4617339" y="431783"/>
            <a:ext cx="7084124"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fact(long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n)</a:t>
            </a:r>
          </a:p>
          <a:p>
            <a:r>
              <a:rPr lang="en-US" sz="1600" dirty="0">
                <a:solidFill>
                  <a:schemeClr val="tx1"/>
                </a:solidFill>
                <a:latin typeface="Consolas" panose="020B0609020204030204" pitchFamily="49" charset="0"/>
              </a:rPr>
              <a:t>{</a:t>
            </a:r>
          </a:p>
          <a:p>
            <a:r>
              <a:rPr lang="en-US" sz="1600" dirty="0">
                <a:solidFill>
                  <a:schemeClr val="tx1"/>
                </a:solidFill>
                <a:latin typeface="Consolas" panose="020B0609020204030204" pitchFamily="49" charset="0"/>
              </a:rPr>
              <a:t>	if(n&lt;=1) return 1 else return n*fact(n-1);</a:t>
            </a:r>
          </a:p>
          <a:p>
            <a:r>
              <a:rPr lang="en-US" sz="1600" dirty="0">
                <a:solidFill>
                  <a:schemeClr val="tx1"/>
                </a:solidFill>
                <a:latin typeface="Consolas" panose="020B0609020204030204" pitchFamily="49" charset="0"/>
              </a:rPr>
              <a:t>}</a:t>
            </a:r>
          </a:p>
        </p:txBody>
      </p:sp>
      <p:sp>
        <p:nvSpPr>
          <p:cNvPr id="15" name="Rectangle 14">
            <a:extLst>
              <a:ext uri="{FF2B5EF4-FFF2-40B4-BE49-F238E27FC236}">
                <a16:creationId xmlns:a16="http://schemas.microsoft.com/office/drawing/2014/main" id="{FF9F06CB-13A1-409E-B093-F67F4C03391F}"/>
              </a:ext>
              <a:ext uri="{C183D7F6-B498-43B3-948B-1728B52AA6E4}">
                <adec:decorative xmlns:adec="http://schemas.microsoft.com/office/drawing/2017/decorative" val="1"/>
              </a:ext>
            </a:extLst>
          </p:cNvPr>
          <p:cNvSpPr/>
          <p:nvPr/>
        </p:nvSpPr>
        <p:spPr>
          <a:xfrm>
            <a:off x="3245738" y="2038143"/>
            <a:ext cx="8455726"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2F1C9DF-3CFD-4D74-8223-8E8369F4E020}"/>
              </a:ext>
              <a:ext uri="{C183D7F6-B498-43B3-948B-1728B52AA6E4}">
                <adec:decorative xmlns:adec="http://schemas.microsoft.com/office/drawing/2017/decorative" val="1"/>
              </a:ext>
            </a:extLst>
          </p:cNvPr>
          <p:cNvGrpSpPr/>
          <p:nvPr/>
        </p:nvGrpSpPr>
        <p:grpSpPr>
          <a:xfrm>
            <a:off x="11496120" y="2061955"/>
            <a:ext cx="123181" cy="109537"/>
            <a:chOff x="11488737" y="238125"/>
            <a:chExt cx="109537" cy="109537"/>
          </a:xfrm>
        </p:grpSpPr>
        <p:sp>
          <p:nvSpPr>
            <p:cNvPr id="17" name="Oval 16">
              <a:extLst>
                <a:ext uri="{FF2B5EF4-FFF2-40B4-BE49-F238E27FC236}">
                  <a16:creationId xmlns:a16="http://schemas.microsoft.com/office/drawing/2014/main" id="{7E127282-3242-4D9A-B461-168ADF8040D2}"/>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0FCD5CB5-9706-46A3-AFD6-44EEF841AF99}"/>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3D26C0E7-3DCC-4615-9FFD-923B881F5A92}"/>
              </a:ext>
              <a:ext uri="{C183D7F6-B498-43B3-948B-1728B52AA6E4}">
                <adec:decorative xmlns:adec="http://schemas.microsoft.com/office/drawing/2017/decorative" val="1"/>
              </a:ext>
            </a:extLst>
          </p:cNvPr>
          <p:cNvSpPr/>
          <p:nvPr/>
        </p:nvSpPr>
        <p:spPr>
          <a:xfrm>
            <a:off x="9267825" y="1124386"/>
            <a:ext cx="1000125" cy="247650"/>
          </a:xfrm>
          <a:prstGeom prst="rect">
            <a:avLst/>
          </a:prstGeom>
          <a:noFill/>
          <a:ln>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0939A4-D371-4B9D-AA5B-E64B800E50E1}"/>
              </a:ext>
            </a:extLst>
          </p:cNvPr>
          <p:cNvSpPr/>
          <p:nvPr/>
        </p:nvSpPr>
        <p:spPr>
          <a:xfrm>
            <a:off x="3245738" y="2195305"/>
            <a:ext cx="8455725"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500" dirty="0">
                <a:solidFill>
                  <a:schemeClr val="accent3"/>
                </a:solidFill>
                <a:latin typeface="Consolas" panose="020B0609020204030204" pitchFamily="49" charset="0"/>
              </a:rPr>
              <a:t>FACT:</a:t>
            </a:r>
            <a:r>
              <a:rPr lang="en-US" sz="1500" dirty="0">
                <a:latin typeface="Consolas" panose="020B0609020204030204" pitchFamily="49" charset="0"/>
              </a:rPr>
              <a:t>	//argument is in X0</a:t>
            </a:r>
          </a:p>
          <a:p>
            <a:pPr>
              <a:defRPr sz="2000"/>
            </a:pPr>
            <a:r>
              <a:rPr lang="en-US" sz="1500" dirty="0">
                <a:solidFill>
                  <a:schemeClr val="accent3"/>
                </a:solidFill>
                <a:latin typeface="Consolas" panose="020B0609020204030204" pitchFamily="49" charset="0"/>
              </a:rPr>
              <a:t>	SUBS X9, X0, #1</a:t>
            </a:r>
          </a:p>
          <a:p>
            <a:pPr>
              <a:defRPr sz="2000"/>
            </a:pPr>
            <a:r>
              <a:rPr lang="en-US" sz="1500" dirty="0">
                <a:solidFill>
                  <a:schemeClr val="accent3"/>
                </a:solidFill>
                <a:latin typeface="Consolas" panose="020B0609020204030204" pitchFamily="49" charset="0"/>
              </a:rPr>
              <a:t>	B.GT RECURSE</a:t>
            </a:r>
          </a:p>
          <a:p>
            <a:pPr>
              <a:defRPr sz="2000"/>
            </a:pPr>
            <a:r>
              <a:rPr lang="en-US" sz="1500" dirty="0">
                <a:latin typeface="Consolas" panose="020B0609020204030204" pitchFamily="49" charset="0"/>
              </a:rPr>
              <a:t>	//base case</a:t>
            </a:r>
          </a:p>
          <a:p>
            <a:pPr>
              <a:defRPr sz="2000"/>
            </a:pPr>
            <a:r>
              <a:rPr lang="en-US" sz="1500" dirty="0">
                <a:solidFill>
                  <a:schemeClr val="accent3"/>
                </a:solidFill>
                <a:latin typeface="Consolas" panose="020B0609020204030204" pitchFamily="49" charset="0"/>
              </a:rPr>
              <a:t>	MOV X1, #1   </a:t>
            </a:r>
            <a:r>
              <a:rPr lang="en-US" sz="1500" dirty="0">
                <a:latin typeface="Consolas" panose="020B0609020204030204" pitchFamily="49" charset="0"/>
              </a:rPr>
              <a:t>//return argument X1 is 1</a:t>
            </a:r>
          </a:p>
          <a:p>
            <a:pPr>
              <a:defRPr sz="2000"/>
            </a:pPr>
            <a:r>
              <a:rPr lang="en-US" sz="1500" dirty="0">
                <a:solidFill>
                  <a:schemeClr val="accent3"/>
                </a:solidFill>
                <a:latin typeface="Consolas" panose="020B0609020204030204" pitchFamily="49" charset="0"/>
              </a:rPr>
              <a:t>	BR X30 </a:t>
            </a:r>
            <a:r>
              <a:rPr lang="en-US" sz="1500" dirty="0">
                <a:latin typeface="Consolas" panose="020B0609020204030204" pitchFamily="49" charset="0"/>
              </a:rPr>
              <a:t>		</a:t>
            </a:r>
            <a:r>
              <a:rPr lang="en-US" sz="1500" dirty="0">
                <a:solidFill>
                  <a:schemeClr val="lt1">
                    <a:alpha val="0"/>
                  </a:schemeClr>
                </a:solidFill>
                <a:latin typeface="Consolas" panose="020B0609020204030204" pitchFamily="49" charset="0"/>
              </a:rPr>
              <a:t>	//return</a:t>
            </a:r>
          </a:p>
          <a:p>
            <a:r>
              <a:rPr lang="en-US" sz="1500" dirty="0">
                <a:solidFill>
                  <a:schemeClr val="accent3"/>
                </a:solidFill>
                <a:latin typeface="Consolas" panose="020B0609020204030204" pitchFamily="49" charset="0"/>
              </a:rPr>
              <a:t>RECURSE: SUB SP, SP, #16   </a:t>
            </a:r>
            <a:r>
              <a:rPr lang="en-US" sz="1500" dirty="0">
                <a:solidFill>
                  <a:schemeClr val="bg2">
                    <a:lumMod val="95000"/>
                  </a:schemeClr>
                </a:solidFill>
                <a:latin typeface="Consolas" panose="020B0609020204030204" pitchFamily="49" charset="0"/>
              </a:rPr>
              <a:t>//prepare stack frame, SP = X28 = stack pointer</a:t>
            </a:r>
          </a:p>
          <a:p>
            <a:r>
              <a:rPr lang="en-US" sz="1500" dirty="0">
                <a:solidFill>
                  <a:schemeClr val="accent3"/>
                </a:solidFill>
                <a:latin typeface="Consolas" panose="020B0609020204030204" pitchFamily="49" charset="0"/>
              </a:rPr>
              <a:t>	STUR X30, [SP, #8] </a:t>
            </a:r>
            <a:r>
              <a:rPr lang="en-US" sz="1500" dirty="0">
                <a:solidFill>
                  <a:schemeClr val="bg2">
                    <a:lumMod val="95000"/>
                  </a:schemeClr>
                </a:solidFill>
                <a:latin typeface="Consolas" panose="020B0609020204030204" pitchFamily="49" charset="0"/>
              </a:rPr>
              <a:t>//save return address</a:t>
            </a:r>
          </a:p>
          <a:p>
            <a:r>
              <a:rPr lang="en-US" sz="1500" dirty="0">
                <a:solidFill>
                  <a:schemeClr val="accent3"/>
                </a:solidFill>
                <a:latin typeface="Consolas" panose="020B0609020204030204" pitchFamily="49" charset="0"/>
              </a:rPr>
              <a:t>	STUR X0, [SP, #0] </a:t>
            </a:r>
            <a:r>
              <a:rPr lang="en-US" sz="1500" dirty="0">
                <a:solidFill>
                  <a:schemeClr val="bg2">
                    <a:lumMod val="95000"/>
                  </a:schemeClr>
                </a:solidFill>
                <a:latin typeface="Consolas" panose="020B0609020204030204" pitchFamily="49" charset="0"/>
              </a:rPr>
              <a:t> //save argument n</a:t>
            </a:r>
          </a:p>
          <a:p>
            <a:r>
              <a:rPr lang="en-US" sz="1500" dirty="0">
                <a:solidFill>
                  <a:schemeClr val="accent3"/>
                </a:solidFill>
                <a:latin typeface="Consolas" panose="020B0609020204030204" pitchFamily="49" charset="0"/>
              </a:rPr>
              <a:t>	SUB X0, X0, #1  </a:t>
            </a:r>
            <a:r>
              <a:rPr lang="en-US" sz="1500" dirty="0">
                <a:solidFill>
                  <a:schemeClr val="bg2">
                    <a:lumMod val="95000"/>
                  </a:schemeClr>
                </a:solidFill>
                <a:latin typeface="Consolas" panose="020B0609020204030204" pitchFamily="49" charset="0"/>
              </a:rPr>
              <a:t>	 //recursive call will have n-1 as argument</a:t>
            </a:r>
          </a:p>
          <a:p>
            <a:r>
              <a:rPr lang="en-US" sz="1500" dirty="0">
                <a:solidFill>
                  <a:schemeClr val="accent3"/>
                </a:solidFill>
                <a:latin typeface="Consolas" panose="020B0609020204030204" pitchFamily="49" charset="0"/>
              </a:rPr>
              <a:t>	BL FACT </a:t>
            </a:r>
            <a:r>
              <a:rPr lang="en-US" sz="1500" dirty="0">
                <a:solidFill>
                  <a:schemeClr val="bg2">
                    <a:lumMod val="95000"/>
                  </a:schemeClr>
                </a:solidFill>
                <a:latin typeface="Consolas" panose="020B0609020204030204" pitchFamily="49" charset="0"/>
              </a:rPr>
              <a:t>		 //call fact with n-1</a:t>
            </a:r>
          </a:p>
          <a:p>
            <a:r>
              <a:rPr lang="en-US" sz="1500" dirty="0">
                <a:solidFill>
                  <a:schemeClr val="bg2">
                    <a:lumMod val="95000"/>
                  </a:schemeClr>
                </a:solidFill>
                <a:latin typeface="Consolas" panose="020B0609020204030204" pitchFamily="49" charset="0"/>
              </a:rPr>
              <a:t>	//return from recursive call, fact(n-1) is in X1</a:t>
            </a:r>
          </a:p>
          <a:p>
            <a:r>
              <a:rPr lang="en-US" sz="1500" dirty="0">
                <a:solidFill>
                  <a:schemeClr val="accent3"/>
                </a:solidFill>
                <a:latin typeface="Consolas" panose="020B0609020204030204" pitchFamily="49" charset="0"/>
              </a:rPr>
              <a:t>	LDUR X0, [SP, #0]  </a:t>
            </a:r>
            <a:r>
              <a:rPr lang="en-US" sz="1500" dirty="0">
                <a:solidFill>
                  <a:schemeClr val="bg2">
                    <a:lumMod val="95000"/>
                  </a:schemeClr>
                </a:solidFill>
                <a:latin typeface="Consolas" panose="020B0609020204030204" pitchFamily="49" charset="0"/>
              </a:rPr>
              <a:t>//restore n</a:t>
            </a:r>
          </a:p>
          <a:p>
            <a:r>
              <a:rPr lang="en-US" sz="1500" dirty="0">
                <a:solidFill>
                  <a:schemeClr val="accent3"/>
                </a:solidFill>
                <a:latin typeface="Consolas" panose="020B0609020204030204" pitchFamily="49" charset="0"/>
              </a:rPr>
              <a:t>	LDUR X30, [SP, #8] </a:t>
            </a:r>
            <a:r>
              <a:rPr lang="en-US" sz="1500" dirty="0">
                <a:solidFill>
                  <a:schemeClr val="bg2">
                    <a:lumMod val="95000"/>
                  </a:schemeClr>
                </a:solidFill>
                <a:latin typeface="Consolas" panose="020B0609020204030204" pitchFamily="49" charset="0"/>
              </a:rPr>
              <a:t>//restore return address</a:t>
            </a:r>
          </a:p>
          <a:p>
            <a:r>
              <a:rPr lang="en-US" sz="1500" dirty="0">
                <a:solidFill>
                  <a:schemeClr val="accent3"/>
                </a:solidFill>
                <a:latin typeface="Consolas" panose="020B0609020204030204" pitchFamily="49" charset="0"/>
              </a:rPr>
              <a:t>	</a:t>
            </a:r>
            <a:r>
              <a:rPr lang="en-US" sz="1500" dirty="0">
                <a:solidFill>
                  <a:schemeClr val="accent3">
                    <a:alpha val="0"/>
                  </a:schemeClr>
                </a:solidFill>
                <a:latin typeface="Consolas" panose="020B0609020204030204" pitchFamily="49" charset="0"/>
              </a:rPr>
              <a:t>ADD SP, SP, #16  </a:t>
            </a:r>
            <a:r>
              <a:rPr lang="en-US" sz="1500" dirty="0">
                <a:solidFill>
                  <a:schemeClr val="bg2">
                    <a:lumMod val="95000"/>
                    <a:alpha val="0"/>
                  </a:schemeClr>
                </a:solidFill>
                <a:latin typeface="Consolas" panose="020B0609020204030204" pitchFamily="49" charset="0"/>
              </a:rPr>
              <a:t> //restore stack pointer</a:t>
            </a:r>
          </a:p>
          <a:p>
            <a:r>
              <a:rPr lang="en-US" sz="1500" dirty="0">
                <a:solidFill>
                  <a:schemeClr val="accent3">
                    <a:alpha val="0"/>
                  </a:schemeClr>
                </a:solidFill>
                <a:latin typeface="Consolas" panose="020B0609020204030204" pitchFamily="49" charset="0"/>
              </a:rPr>
              <a:t>	MUL X1, X0, X1   </a:t>
            </a:r>
            <a:r>
              <a:rPr lang="en-US" sz="1500" dirty="0">
                <a:solidFill>
                  <a:schemeClr val="bg2">
                    <a:lumMod val="95000"/>
                    <a:alpha val="0"/>
                  </a:schemeClr>
                </a:solidFill>
                <a:latin typeface="Consolas" panose="020B0609020204030204" pitchFamily="49" charset="0"/>
              </a:rPr>
              <a:t>	 //value to be returned = n*fact(n-1)</a:t>
            </a:r>
          </a:p>
          <a:p>
            <a:r>
              <a:rPr lang="en-US" sz="1500" dirty="0">
                <a:solidFill>
                  <a:schemeClr val="accent3">
                    <a:alpha val="0"/>
                  </a:schemeClr>
                </a:solidFill>
                <a:latin typeface="Consolas" panose="020B0609020204030204" pitchFamily="49" charset="0"/>
              </a:rPr>
              <a:t>	BR X30 	</a:t>
            </a:r>
            <a:r>
              <a:rPr lang="en-US" sz="1500" dirty="0">
                <a:solidFill>
                  <a:schemeClr val="bg2">
                    <a:lumMod val="95000"/>
                    <a:alpha val="0"/>
                  </a:schemeClr>
                </a:solidFill>
                <a:latin typeface="Consolas" panose="020B0609020204030204" pitchFamily="49" charset="0"/>
              </a:rPr>
              <a:t>	 //return</a:t>
            </a:r>
          </a:p>
        </p:txBody>
      </p:sp>
    </p:spTree>
    <p:extLst>
      <p:ext uri="{BB962C8B-B14F-4D97-AF65-F5344CB8AC3E}">
        <p14:creationId xmlns:p14="http://schemas.microsoft.com/office/powerpoint/2010/main" val="14331542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1" name="Rectangle 20">
            <a:extLst>
              <a:ext uri="{FF2B5EF4-FFF2-40B4-BE49-F238E27FC236}">
                <a16:creationId xmlns:a16="http://schemas.microsoft.com/office/drawing/2014/main" id="{A4BB76D4-2DAD-4CD1-B1B7-778431D8A048}"/>
              </a:ext>
            </a:extLst>
          </p:cNvPr>
          <p:cNvSpPr/>
          <p:nvPr/>
        </p:nvSpPr>
        <p:spPr>
          <a:xfrm>
            <a:off x="3245739" y="431783"/>
            <a:ext cx="1371600"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High Level Language</a:t>
            </a:r>
            <a:endParaRPr lang="en-US" sz="1600" dirty="0">
              <a:solidFill>
                <a:schemeClr val="tx1"/>
              </a:solidFill>
            </a:endParaRPr>
          </a:p>
        </p:txBody>
      </p:sp>
      <p:sp>
        <p:nvSpPr>
          <p:cNvPr id="22" name="Rectangle 21">
            <a:extLst>
              <a:ext uri="{FF2B5EF4-FFF2-40B4-BE49-F238E27FC236}">
                <a16:creationId xmlns:a16="http://schemas.microsoft.com/office/drawing/2014/main" id="{2BC07BC6-6BDB-414A-974D-3ECE44775FCE}"/>
              </a:ext>
            </a:extLst>
          </p:cNvPr>
          <p:cNvSpPr/>
          <p:nvPr/>
        </p:nvSpPr>
        <p:spPr>
          <a:xfrm>
            <a:off x="4617339" y="431783"/>
            <a:ext cx="7084124"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fact(long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n)</a:t>
            </a:r>
          </a:p>
          <a:p>
            <a:r>
              <a:rPr lang="en-US" sz="1600" dirty="0">
                <a:solidFill>
                  <a:schemeClr val="tx1"/>
                </a:solidFill>
                <a:latin typeface="Consolas" panose="020B0609020204030204" pitchFamily="49" charset="0"/>
              </a:rPr>
              <a:t>{</a:t>
            </a:r>
          </a:p>
          <a:p>
            <a:r>
              <a:rPr lang="en-US" sz="1600" dirty="0">
                <a:solidFill>
                  <a:schemeClr val="tx1"/>
                </a:solidFill>
                <a:latin typeface="Consolas" panose="020B0609020204030204" pitchFamily="49" charset="0"/>
              </a:rPr>
              <a:t>	if(n&lt;=1) return 1 else return n*fact(n-1);</a:t>
            </a:r>
          </a:p>
          <a:p>
            <a:r>
              <a:rPr lang="en-US" sz="1600" dirty="0">
                <a:solidFill>
                  <a:schemeClr val="tx1"/>
                </a:solidFill>
                <a:latin typeface="Consolas" panose="020B0609020204030204" pitchFamily="49" charset="0"/>
              </a:rPr>
              <a:t>}</a:t>
            </a:r>
          </a:p>
        </p:txBody>
      </p:sp>
      <p:sp>
        <p:nvSpPr>
          <p:cNvPr id="15" name="Rectangle 14">
            <a:extLst>
              <a:ext uri="{FF2B5EF4-FFF2-40B4-BE49-F238E27FC236}">
                <a16:creationId xmlns:a16="http://schemas.microsoft.com/office/drawing/2014/main" id="{FF9F06CB-13A1-409E-B093-F67F4C03391F}"/>
              </a:ext>
              <a:ext uri="{C183D7F6-B498-43B3-948B-1728B52AA6E4}">
                <adec:decorative xmlns:adec="http://schemas.microsoft.com/office/drawing/2017/decorative" val="1"/>
              </a:ext>
            </a:extLst>
          </p:cNvPr>
          <p:cNvSpPr/>
          <p:nvPr/>
        </p:nvSpPr>
        <p:spPr>
          <a:xfrm>
            <a:off x="3245738" y="2038143"/>
            <a:ext cx="8455726"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7E127282-3242-4D9A-B461-168ADF8040D2}"/>
              </a:ext>
              <a:ext uri="{C183D7F6-B498-43B3-948B-1728B52AA6E4}">
                <adec:decorative xmlns:adec="http://schemas.microsoft.com/office/drawing/2017/decorative" val="1"/>
              </a:ext>
            </a:extLst>
          </p:cNvPr>
          <p:cNvSpPr/>
          <p:nvPr/>
        </p:nvSpPr>
        <p:spPr>
          <a:xfrm>
            <a:off x="11496120" y="2061955"/>
            <a:ext cx="123181"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0FCD5CB5-9706-46A3-AFD6-44EEF841AF99}"/>
              </a:ext>
              <a:ext uri="{C183D7F6-B498-43B3-948B-1728B52AA6E4}">
                <adec:decorative xmlns:adec="http://schemas.microsoft.com/office/drawing/2017/decorative" val="1"/>
              </a:ext>
            </a:extLst>
          </p:cNvPr>
          <p:cNvSpPr/>
          <p:nvPr/>
        </p:nvSpPr>
        <p:spPr>
          <a:xfrm>
            <a:off x="11499234" y="2064724"/>
            <a:ext cx="116953"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93CF6BE-30A7-4A5B-9AB9-554D7063D0EF}"/>
              </a:ext>
              <a:ext uri="{C183D7F6-B498-43B3-948B-1728B52AA6E4}">
                <adec:decorative xmlns:adec="http://schemas.microsoft.com/office/drawing/2017/decorative" val="1"/>
              </a:ext>
            </a:extLst>
          </p:cNvPr>
          <p:cNvSpPr/>
          <p:nvPr/>
        </p:nvSpPr>
        <p:spPr>
          <a:xfrm>
            <a:off x="9267825" y="1124386"/>
            <a:ext cx="1000125" cy="247650"/>
          </a:xfrm>
          <a:prstGeom prst="rect">
            <a:avLst/>
          </a:prstGeom>
          <a:noFill/>
          <a:ln>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CBB470-2FCA-4815-9F2A-8047A3955C6F}"/>
              </a:ext>
            </a:extLst>
          </p:cNvPr>
          <p:cNvSpPr/>
          <p:nvPr/>
        </p:nvSpPr>
        <p:spPr>
          <a:xfrm>
            <a:off x="3245738" y="2195305"/>
            <a:ext cx="8455725"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500" dirty="0">
                <a:solidFill>
                  <a:schemeClr val="accent3"/>
                </a:solidFill>
                <a:latin typeface="Consolas" panose="020B0609020204030204" pitchFamily="49" charset="0"/>
              </a:rPr>
              <a:t>FACT:</a:t>
            </a:r>
            <a:r>
              <a:rPr lang="en-US" sz="1500" dirty="0">
                <a:latin typeface="Consolas" panose="020B0609020204030204" pitchFamily="49" charset="0"/>
              </a:rPr>
              <a:t>	//argument is in X0</a:t>
            </a:r>
          </a:p>
          <a:p>
            <a:pPr>
              <a:defRPr sz="2000"/>
            </a:pPr>
            <a:r>
              <a:rPr lang="en-US" sz="1500" dirty="0">
                <a:solidFill>
                  <a:schemeClr val="accent3"/>
                </a:solidFill>
                <a:latin typeface="Consolas" panose="020B0609020204030204" pitchFamily="49" charset="0"/>
              </a:rPr>
              <a:t>	SUBS X9, X0, #1</a:t>
            </a:r>
          </a:p>
          <a:p>
            <a:pPr>
              <a:defRPr sz="2000"/>
            </a:pPr>
            <a:r>
              <a:rPr lang="en-US" sz="1500" dirty="0">
                <a:solidFill>
                  <a:schemeClr val="accent3"/>
                </a:solidFill>
                <a:latin typeface="Consolas" panose="020B0609020204030204" pitchFamily="49" charset="0"/>
              </a:rPr>
              <a:t>	B.GT RECURSE</a:t>
            </a:r>
          </a:p>
          <a:p>
            <a:pPr>
              <a:defRPr sz="2000"/>
            </a:pPr>
            <a:r>
              <a:rPr lang="en-US" sz="1500" dirty="0">
                <a:latin typeface="Consolas" panose="020B0609020204030204" pitchFamily="49" charset="0"/>
              </a:rPr>
              <a:t>	//base case</a:t>
            </a:r>
          </a:p>
          <a:p>
            <a:pPr>
              <a:defRPr sz="2000"/>
            </a:pPr>
            <a:r>
              <a:rPr lang="en-US" sz="1500" dirty="0">
                <a:solidFill>
                  <a:schemeClr val="accent3"/>
                </a:solidFill>
                <a:latin typeface="Consolas" panose="020B0609020204030204" pitchFamily="49" charset="0"/>
              </a:rPr>
              <a:t>	MOV X1, #1   </a:t>
            </a:r>
            <a:r>
              <a:rPr lang="en-US" sz="1500" dirty="0">
                <a:latin typeface="Consolas" panose="020B0609020204030204" pitchFamily="49" charset="0"/>
              </a:rPr>
              <a:t>//return argument X1 is 1</a:t>
            </a:r>
          </a:p>
          <a:p>
            <a:pPr>
              <a:defRPr sz="2000"/>
            </a:pPr>
            <a:r>
              <a:rPr lang="en-US" sz="1500" dirty="0">
                <a:solidFill>
                  <a:schemeClr val="accent3"/>
                </a:solidFill>
                <a:latin typeface="Consolas" panose="020B0609020204030204" pitchFamily="49" charset="0"/>
              </a:rPr>
              <a:t>	BR X30 </a:t>
            </a:r>
            <a:r>
              <a:rPr lang="en-US" sz="1500" dirty="0">
                <a:latin typeface="Consolas" panose="020B0609020204030204" pitchFamily="49" charset="0"/>
              </a:rPr>
              <a:t>		</a:t>
            </a:r>
            <a:r>
              <a:rPr lang="en-US" sz="1500" dirty="0">
                <a:solidFill>
                  <a:schemeClr val="lt1">
                    <a:alpha val="0"/>
                  </a:schemeClr>
                </a:solidFill>
                <a:latin typeface="Consolas" panose="020B0609020204030204" pitchFamily="49" charset="0"/>
              </a:rPr>
              <a:t>	//return</a:t>
            </a:r>
          </a:p>
          <a:p>
            <a:r>
              <a:rPr lang="en-US" sz="1500" dirty="0">
                <a:solidFill>
                  <a:schemeClr val="accent3"/>
                </a:solidFill>
                <a:latin typeface="Consolas" panose="020B0609020204030204" pitchFamily="49" charset="0"/>
              </a:rPr>
              <a:t>RECURSE: SUB SP, SP, #16   </a:t>
            </a:r>
            <a:r>
              <a:rPr lang="en-US" sz="1500" dirty="0">
                <a:solidFill>
                  <a:schemeClr val="bg2">
                    <a:lumMod val="95000"/>
                  </a:schemeClr>
                </a:solidFill>
                <a:latin typeface="Consolas" panose="020B0609020204030204" pitchFamily="49" charset="0"/>
              </a:rPr>
              <a:t>//prepare stack frame, SP = X28 = stack pointer</a:t>
            </a:r>
          </a:p>
          <a:p>
            <a:r>
              <a:rPr lang="en-US" sz="1500" dirty="0">
                <a:solidFill>
                  <a:schemeClr val="accent3"/>
                </a:solidFill>
                <a:latin typeface="Consolas" panose="020B0609020204030204" pitchFamily="49" charset="0"/>
              </a:rPr>
              <a:t>	STUR X30, [SP, #8] </a:t>
            </a:r>
            <a:r>
              <a:rPr lang="en-US" sz="1500" dirty="0">
                <a:solidFill>
                  <a:schemeClr val="bg2">
                    <a:lumMod val="95000"/>
                  </a:schemeClr>
                </a:solidFill>
                <a:latin typeface="Consolas" panose="020B0609020204030204" pitchFamily="49" charset="0"/>
              </a:rPr>
              <a:t>//save return address</a:t>
            </a:r>
          </a:p>
          <a:p>
            <a:r>
              <a:rPr lang="en-US" sz="1500" dirty="0">
                <a:solidFill>
                  <a:schemeClr val="accent3"/>
                </a:solidFill>
                <a:latin typeface="Consolas" panose="020B0609020204030204" pitchFamily="49" charset="0"/>
              </a:rPr>
              <a:t>	STUR X0, [SP, #0] </a:t>
            </a:r>
            <a:r>
              <a:rPr lang="en-US" sz="1500" dirty="0">
                <a:solidFill>
                  <a:schemeClr val="bg2">
                    <a:lumMod val="95000"/>
                  </a:schemeClr>
                </a:solidFill>
                <a:latin typeface="Consolas" panose="020B0609020204030204" pitchFamily="49" charset="0"/>
              </a:rPr>
              <a:t> //save argument n</a:t>
            </a:r>
          </a:p>
          <a:p>
            <a:r>
              <a:rPr lang="en-US" sz="1500" dirty="0">
                <a:solidFill>
                  <a:schemeClr val="accent3"/>
                </a:solidFill>
                <a:latin typeface="Consolas" panose="020B0609020204030204" pitchFamily="49" charset="0"/>
              </a:rPr>
              <a:t>	SUB X0, X0, #1  </a:t>
            </a:r>
            <a:r>
              <a:rPr lang="en-US" sz="1500" dirty="0">
                <a:solidFill>
                  <a:schemeClr val="bg2">
                    <a:lumMod val="95000"/>
                  </a:schemeClr>
                </a:solidFill>
                <a:latin typeface="Consolas" panose="020B0609020204030204" pitchFamily="49" charset="0"/>
              </a:rPr>
              <a:t>	 //recursive call will have n-1 as argument</a:t>
            </a:r>
          </a:p>
          <a:p>
            <a:r>
              <a:rPr lang="en-US" sz="1500" dirty="0">
                <a:solidFill>
                  <a:schemeClr val="accent3"/>
                </a:solidFill>
                <a:latin typeface="Consolas" panose="020B0609020204030204" pitchFamily="49" charset="0"/>
              </a:rPr>
              <a:t>	BL FACT </a:t>
            </a:r>
            <a:r>
              <a:rPr lang="en-US" sz="1500" dirty="0">
                <a:solidFill>
                  <a:schemeClr val="bg2">
                    <a:lumMod val="95000"/>
                  </a:schemeClr>
                </a:solidFill>
                <a:latin typeface="Consolas" panose="020B0609020204030204" pitchFamily="49" charset="0"/>
              </a:rPr>
              <a:t>		 //call fact with n-1</a:t>
            </a:r>
          </a:p>
          <a:p>
            <a:r>
              <a:rPr lang="en-US" sz="1500" dirty="0">
                <a:solidFill>
                  <a:schemeClr val="bg2">
                    <a:lumMod val="95000"/>
                  </a:schemeClr>
                </a:solidFill>
                <a:latin typeface="Consolas" panose="020B0609020204030204" pitchFamily="49" charset="0"/>
              </a:rPr>
              <a:t>	//return from recursive call, fact(n-1) is in X1</a:t>
            </a:r>
          </a:p>
          <a:p>
            <a:r>
              <a:rPr lang="en-US" sz="1500" dirty="0">
                <a:solidFill>
                  <a:schemeClr val="accent3"/>
                </a:solidFill>
                <a:latin typeface="Consolas" panose="020B0609020204030204" pitchFamily="49" charset="0"/>
              </a:rPr>
              <a:t>	LDUR X0, [SP, #0]  </a:t>
            </a:r>
            <a:r>
              <a:rPr lang="en-US" sz="1500" dirty="0">
                <a:solidFill>
                  <a:schemeClr val="bg2">
                    <a:lumMod val="95000"/>
                  </a:schemeClr>
                </a:solidFill>
                <a:latin typeface="Consolas" panose="020B0609020204030204" pitchFamily="49" charset="0"/>
              </a:rPr>
              <a:t>//restore n</a:t>
            </a:r>
          </a:p>
          <a:p>
            <a:r>
              <a:rPr lang="en-US" sz="1500" dirty="0">
                <a:solidFill>
                  <a:schemeClr val="accent3"/>
                </a:solidFill>
                <a:latin typeface="Consolas" panose="020B0609020204030204" pitchFamily="49" charset="0"/>
              </a:rPr>
              <a:t>	LDUR X30, [SP, #8] </a:t>
            </a:r>
            <a:r>
              <a:rPr lang="en-US" sz="1500" dirty="0">
                <a:solidFill>
                  <a:schemeClr val="bg2">
                    <a:lumMod val="95000"/>
                  </a:schemeClr>
                </a:solidFill>
                <a:latin typeface="Consolas" panose="020B0609020204030204" pitchFamily="49" charset="0"/>
              </a:rPr>
              <a:t>//restore return address</a:t>
            </a:r>
          </a:p>
          <a:p>
            <a:r>
              <a:rPr lang="en-US" sz="1500" dirty="0">
                <a:solidFill>
                  <a:schemeClr val="accent3"/>
                </a:solidFill>
                <a:latin typeface="Consolas" panose="020B0609020204030204" pitchFamily="49" charset="0"/>
              </a:rPr>
              <a:t>	ADD SP, SP, #16  </a:t>
            </a:r>
            <a:r>
              <a:rPr lang="en-US" sz="1500" dirty="0">
                <a:solidFill>
                  <a:schemeClr val="bg2">
                    <a:lumMod val="95000"/>
                  </a:schemeClr>
                </a:solidFill>
                <a:latin typeface="Consolas" panose="020B0609020204030204" pitchFamily="49" charset="0"/>
              </a:rPr>
              <a:t> //restore stack pointer</a:t>
            </a:r>
          </a:p>
          <a:p>
            <a:r>
              <a:rPr lang="en-US" sz="1500" dirty="0">
                <a:solidFill>
                  <a:schemeClr val="accent3"/>
                </a:solidFill>
                <a:latin typeface="Consolas" panose="020B0609020204030204" pitchFamily="49" charset="0"/>
              </a:rPr>
              <a:t>	</a:t>
            </a:r>
            <a:r>
              <a:rPr lang="en-US" sz="1500" dirty="0">
                <a:solidFill>
                  <a:schemeClr val="accent3">
                    <a:alpha val="0"/>
                  </a:schemeClr>
                </a:solidFill>
                <a:latin typeface="Consolas" panose="020B0609020204030204" pitchFamily="49" charset="0"/>
              </a:rPr>
              <a:t>MUL X1, X0, X1   </a:t>
            </a:r>
            <a:r>
              <a:rPr lang="en-US" sz="1500" dirty="0">
                <a:solidFill>
                  <a:schemeClr val="bg2">
                    <a:lumMod val="95000"/>
                    <a:alpha val="0"/>
                  </a:schemeClr>
                </a:solidFill>
                <a:latin typeface="Consolas" panose="020B0609020204030204" pitchFamily="49" charset="0"/>
              </a:rPr>
              <a:t>	 //value to be returned = n*fact(n-1)</a:t>
            </a:r>
          </a:p>
          <a:p>
            <a:r>
              <a:rPr lang="en-US" sz="1500" dirty="0">
                <a:solidFill>
                  <a:schemeClr val="accent3">
                    <a:alpha val="0"/>
                  </a:schemeClr>
                </a:solidFill>
                <a:latin typeface="Consolas" panose="020B0609020204030204" pitchFamily="49" charset="0"/>
              </a:rPr>
              <a:t>	BR X30 	</a:t>
            </a:r>
            <a:r>
              <a:rPr lang="en-US" sz="1500" dirty="0">
                <a:solidFill>
                  <a:schemeClr val="bg2">
                    <a:lumMod val="95000"/>
                    <a:alpha val="0"/>
                  </a:schemeClr>
                </a:solidFill>
                <a:latin typeface="Consolas" panose="020B0609020204030204" pitchFamily="49" charset="0"/>
              </a:rPr>
              <a:t>	 //return</a:t>
            </a:r>
          </a:p>
        </p:txBody>
      </p:sp>
    </p:spTree>
    <p:extLst>
      <p:ext uri="{BB962C8B-B14F-4D97-AF65-F5344CB8AC3E}">
        <p14:creationId xmlns:p14="http://schemas.microsoft.com/office/powerpoint/2010/main" val="34119176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1" name="Rectangle 20">
            <a:extLst>
              <a:ext uri="{FF2B5EF4-FFF2-40B4-BE49-F238E27FC236}">
                <a16:creationId xmlns:a16="http://schemas.microsoft.com/office/drawing/2014/main" id="{A4BB76D4-2DAD-4CD1-B1B7-778431D8A048}"/>
              </a:ext>
            </a:extLst>
          </p:cNvPr>
          <p:cNvSpPr/>
          <p:nvPr/>
        </p:nvSpPr>
        <p:spPr>
          <a:xfrm>
            <a:off x="3245739" y="431783"/>
            <a:ext cx="1371600"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High Level Language</a:t>
            </a:r>
            <a:endParaRPr lang="en-US" sz="1600" dirty="0">
              <a:solidFill>
                <a:schemeClr val="tx1"/>
              </a:solidFill>
            </a:endParaRPr>
          </a:p>
        </p:txBody>
      </p:sp>
      <p:sp>
        <p:nvSpPr>
          <p:cNvPr id="22" name="Rectangle 21">
            <a:extLst>
              <a:ext uri="{FF2B5EF4-FFF2-40B4-BE49-F238E27FC236}">
                <a16:creationId xmlns:a16="http://schemas.microsoft.com/office/drawing/2014/main" id="{2BC07BC6-6BDB-414A-974D-3ECE44775FCE}"/>
              </a:ext>
            </a:extLst>
          </p:cNvPr>
          <p:cNvSpPr/>
          <p:nvPr/>
        </p:nvSpPr>
        <p:spPr>
          <a:xfrm>
            <a:off x="4617339" y="431783"/>
            <a:ext cx="7084124"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fact(long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n)</a:t>
            </a:r>
          </a:p>
          <a:p>
            <a:r>
              <a:rPr lang="en-US" sz="1600" dirty="0">
                <a:solidFill>
                  <a:schemeClr val="tx1"/>
                </a:solidFill>
                <a:latin typeface="Consolas" panose="020B0609020204030204" pitchFamily="49" charset="0"/>
              </a:rPr>
              <a:t>{</a:t>
            </a:r>
          </a:p>
          <a:p>
            <a:r>
              <a:rPr lang="en-US" sz="1600" dirty="0">
                <a:solidFill>
                  <a:schemeClr val="tx1"/>
                </a:solidFill>
                <a:latin typeface="Consolas" panose="020B0609020204030204" pitchFamily="49" charset="0"/>
              </a:rPr>
              <a:t>	if(n&lt;=1) return 1 else return n*fact(n-1);</a:t>
            </a:r>
          </a:p>
          <a:p>
            <a:r>
              <a:rPr lang="en-US" sz="1600" dirty="0">
                <a:solidFill>
                  <a:schemeClr val="tx1"/>
                </a:solidFill>
                <a:latin typeface="Consolas" panose="020B0609020204030204" pitchFamily="49" charset="0"/>
              </a:rPr>
              <a:t>}</a:t>
            </a:r>
          </a:p>
        </p:txBody>
      </p:sp>
      <p:sp>
        <p:nvSpPr>
          <p:cNvPr id="15" name="Rectangle 14">
            <a:extLst>
              <a:ext uri="{FF2B5EF4-FFF2-40B4-BE49-F238E27FC236}">
                <a16:creationId xmlns:a16="http://schemas.microsoft.com/office/drawing/2014/main" id="{FF9F06CB-13A1-409E-B093-F67F4C03391F}"/>
              </a:ext>
              <a:ext uri="{C183D7F6-B498-43B3-948B-1728B52AA6E4}">
                <adec:decorative xmlns:adec="http://schemas.microsoft.com/office/drawing/2017/decorative" val="1"/>
              </a:ext>
            </a:extLst>
          </p:cNvPr>
          <p:cNvSpPr/>
          <p:nvPr/>
        </p:nvSpPr>
        <p:spPr>
          <a:xfrm>
            <a:off x="3245738" y="2038143"/>
            <a:ext cx="8455726"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2F1C9DF-3CFD-4D74-8223-8E8369F4E020}"/>
              </a:ext>
              <a:ext uri="{C183D7F6-B498-43B3-948B-1728B52AA6E4}">
                <adec:decorative xmlns:adec="http://schemas.microsoft.com/office/drawing/2017/decorative" val="1"/>
              </a:ext>
            </a:extLst>
          </p:cNvPr>
          <p:cNvGrpSpPr/>
          <p:nvPr/>
        </p:nvGrpSpPr>
        <p:grpSpPr>
          <a:xfrm>
            <a:off x="11496120" y="2061955"/>
            <a:ext cx="123181" cy="109537"/>
            <a:chOff x="11488737" y="238125"/>
            <a:chExt cx="109537" cy="109537"/>
          </a:xfrm>
        </p:grpSpPr>
        <p:sp>
          <p:nvSpPr>
            <p:cNvPr id="17" name="Oval 16">
              <a:extLst>
                <a:ext uri="{FF2B5EF4-FFF2-40B4-BE49-F238E27FC236}">
                  <a16:creationId xmlns:a16="http://schemas.microsoft.com/office/drawing/2014/main" id="{7E127282-3242-4D9A-B461-168ADF8040D2}"/>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0FCD5CB5-9706-46A3-AFD6-44EEF841AF99}"/>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BD90D7AB-B1F9-4666-BC38-0F0E1E132565}"/>
              </a:ext>
              <a:ext uri="{C183D7F6-B498-43B3-948B-1728B52AA6E4}">
                <adec:decorative xmlns:adec="http://schemas.microsoft.com/office/drawing/2017/decorative" val="1"/>
              </a:ext>
            </a:extLst>
          </p:cNvPr>
          <p:cNvSpPr/>
          <p:nvPr/>
        </p:nvSpPr>
        <p:spPr>
          <a:xfrm>
            <a:off x="9024938" y="1124386"/>
            <a:ext cx="1243012" cy="247650"/>
          </a:xfrm>
          <a:prstGeom prst="rect">
            <a:avLst/>
          </a:prstGeom>
          <a:noFill/>
          <a:ln>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75BFF15-1F3B-435F-B0B4-E309FCF38CEF}"/>
              </a:ext>
            </a:extLst>
          </p:cNvPr>
          <p:cNvSpPr/>
          <p:nvPr/>
        </p:nvSpPr>
        <p:spPr>
          <a:xfrm>
            <a:off x="3245738" y="2195305"/>
            <a:ext cx="8455725"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500" dirty="0">
                <a:solidFill>
                  <a:schemeClr val="accent3"/>
                </a:solidFill>
                <a:latin typeface="Consolas" panose="020B0609020204030204" pitchFamily="49" charset="0"/>
              </a:rPr>
              <a:t>FACT:</a:t>
            </a:r>
            <a:r>
              <a:rPr lang="en-US" sz="1500" dirty="0">
                <a:latin typeface="Consolas" panose="020B0609020204030204" pitchFamily="49" charset="0"/>
              </a:rPr>
              <a:t>	//argument is in X0</a:t>
            </a:r>
          </a:p>
          <a:p>
            <a:pPr>
              <a:defRPr sz="2000"/>
            </a:pPr>
            <a:r>
              <a:rPr lang="en-US" sz="1500" dirty="0">
                <a:solidFill>
                  <a:schemeClr val="accent3"/>
                </a:solidFill>
                <a:latin typeface="Consolas" panose="020B0609020204030204" pitchFamily="49" charset="0"/>
              </a:rPr>
              <a:t>	SUBS X9, X0, #1</a:t>
            </a:r>
          </a:p>
          <a:p>
            <a:pPr>
              <a:defRPr sz="2000"/>
            </a:pPr>
            <a:r>
              <a:rPr lang="en-US" sz="1500" dirty="0">
                <a:solidFill>
                  <a:schemeClr val="accent3"/>
                </a:solidFill>
                <a:latin typeface="Consolas" panose="020B0609020204030204" pitchFamily="49" charset="0"/>
              </a:rPr>
              <a:t>	B.GT RECURSE</a:t>
            </a:r>
          </a:p>
          <a:p>
            <a:pPr>
              <a:defRPr sz="2000"/>
            </a:pPr>
            <a:r>
              <a:rPr lang="en-US" sz="1500" dirty="0">
                <a:latin typeface="Consolas" panose="020B0609020204030204" pitchFamily="49" charset="0"/>
              </a:rPr>
              <a:t>	//base case</a:t>
            </a:r>
          </a:p>
          <a:p>
            <a:pPr>
              <a:defRPr sz="2000"/>
            </a:pPr>
            <a:r>
              <a:rPr lang="en-US" sz="1500" dirty="0">
                <a:solidFill>
                  <a:schemeClr val="accent3"/>
                </a:solidFill>
                <a:latin typeface="Consolas" panose="020B0609020204030204" pitchFamily="49" charset="0"/>
              </a:rPr>
              <a:t>	MOV X1, #1   </a:t>
            </a:r>
            <a:r>
              <a:rPr lang="en-US" sz="1500" dirty="0">
                <a:latin typeface="Consolas" panose="020B0609020204030204" pitchFamily="49" charset="0"/>
              </a:rPr>
              <a:t>//return argument X1 is 1</a:t>
            </a:r>
          </a:p>
          <a:p>
            <a:pPr>
              <a:defRPr sz="2000"/>
            </a:pPr>
            <a:r>
              <a:rPr lang="en-US" sz="1500" dirty="0">
                <a:solidFill>
                  <a:schemeClr val="accent3"/>
                </a:solidFill>
                <a:latin typeface="Consolas" panose="020B0609020204030204" pitchFamily="49" charset="0"/>
              </a:rPr>
              <a:t>	BR X30 </a:t>
            </a:r>
            <a:r>
              <a:rPr lang="en-US" sz="1500" dirty="0">
                <a:latin typeface="Consolas" panose="020B0609020204030204" pitchFamily="49" charset="0"/>
              </a:rPr>
              <a:t>		</a:t>
            </a:r>
            <a:r>
              <a:rPr lang="en-US" sz="1500" dirty="0">
                <a:solidFill>
                  <a:schemeClr val="lt1">
                    <a:alpha val="0"/>
                  </a:schemeClr>
                </a:solidFill>
                <a:latin typeface="Consolas" panose="020B0609020204030204" pitchFamily="49" charset="0"/>
              </a:rPr>
              <a:t>	//return</a:t>
            </a:r>
          </a:p>
          <a:p>
            <a:r>
              <a:rPr lang="en-US" sz="1500" dirty="0">
                <a:solidFill>
                  <a:schemeClr val="accent3"/>
                </a:solidFill>
                <a:latin typeface="Consolas" panose="020B0609020204030204" pitchFamily="49" charset="0"/>
              </a:rPr>
              <a:t>RECURSE: SUB SP, SP, #16   </a:t>
            </a:r>
            <a:r>
              <a:rPr lang="en-US" sz="1500" dirty="0">
                <a:solidFill>
                  <a:schemeClr val="bg2">
                    <a:lumMod val="95000"/>
                  </a:schemeClr>
                </a:solidFill>
                <a:latin typeface="Consolas" panose="020B0609020204030204" pitchFamily="49" charset="0"/>
              </a:rPr>
              <a:t>//prepare stack frame, SP = X28 = stack pointer</a:t>
            </a:r>
          </a:p>
          <a:p>
            <a:r>
              <a:rPr lang="en-US" sz="1500" dirty="0">
                <a:solidFill>
                  <a:schemeClr val="accent3"/>
                </a:solidFill>
                <a:latin typeface="Consolas" panose="020B0609020204030204" pitchFamily="49" charset="0"/>
              </a:rPr>
              <a:t>	STUR X30, [SP, #8] </a:t>
            </a:r>
            <a:r>
              <a:rPr lang="en-US" sz="1500" dirty="0">
                <a:solidFill>
                  <a:schemeClr val="bg2">
                    <a:lumMod val="95000"/>
                  </a:schemeClr>
                </a:solidFill>
                <a:latin typeface="Consolas" panose="020B0609020204030204" pitchFamily="49" charset="0"/>
              </a:rPr>
              <a:t>//save return address</a:t>
            </a:r>
          </a:p>
          <a:p>
            <a:r>
              <a:rPr lang="en-US" sz="1500" dirty="0">
                <a:solidFill>
                  <a:schemeClr val="accent3"/>
                </a:solidFill>
                <a:latin typeface="Consolas" panose="020B0609020204030204" pitchFamily="49" charset="0"/>
              </a:rPr>
              <a:t>	STUR X0, [SP, #0] </a:t>
            </a:r>
            <a:r>
              <a:rPr lang="en-US" sz="1500" dirty="0">
                <a:solidFill>
                  <a:schemeClr val="bg2">
                    <a:lumMod val="95000"/>
                  </a:schemeClr>
                </a:solidFill>
                <a:latin typeface="Consolas" panose="020B0609020204030204" pitchFamily="49" charset="0"/>
              </a:rPr>
              <a:t> //save argument n</a:t>
            </a:r>
          </a:p>
          <a:p>
            <a:r>
              <a:rPr lang="en-US" sz="1500" dirty="0">
                <a:solidFill>
                  <a:schemeClr val="accent3"/>
                </a:solidFill>
                <a:latin typeface="Consolas" panose="020B0609020204030204" pitchFamily="49" charset="0"/>
              </a:rPr>
              <a:t>	SUB X0, X0, #1  </a:t>
            </a:r>
            <a:r>
              <a:rPr lang="en-US" sz="1500" dirty="0">
                <a:solidFill>
                  <a:schemeClr val="bg2">
                    <a:lumMod val="95000"/>
                  </a:schemeClr>
                </a:solidFill>
                <a:latin typeface="Consolas" panose="020B0609020204030204" pitchFamily="49" charset="0"/>
              </a:rPr>
              <a:t>	 //recursive call will have n-1 as argument</a:t>
            </a:r>
          </a:p>
          <a:p>
            <a:r>
              <a:rPr lang="en-US" sz="1500" dirty="0">
                <a:solidFill>
                  <a:schemeClr val="accent3"/>
                </a:solidFill>
                <a:latin typeface="Consolas" panose="020B0609020204030204" pitchFamily="49" charset="0"/>
              </a:rPr>
              <a:t>	BL FACT </a:t>
            </a:r>
            <a:r>
              <a:rPr lang="en-US" sz="1500" dirty="0">
                <a:solidFill>
                  <a:schemeClr val="bg2">
                    <a:lumMod val="95000"/>
                  </a:schemeClr>
                </a:solidFill>
                <a:latin typeface="Consolas" panose="020B0609020204030204" pitchFamily="49" charset="0"/>
              </a:rPr>
              <a:t>		 //call fact with n-1</a:t>
            </a:r>
          </a:p>
          <a:p>
            <a:r>
              <a:rPr lang="en-US" sz="1500" dirty="0">
                <a:solidFill>
                  <a:schemeClr val="bg2">
                    <a:lumMod val="95000"/>
                  </a:schemeClr>
                </a:solidFill>
                <a:latin typeface="Consolas" panose="020B0609020204030204" pitchFamily="49" charset="0"/>
              </a:rPr>
              <a:t>	//return from recursive call, fact(n-1) is in X1</a:t>
            </a:r>
          </a:p>
          <a:p>
            <a:r>
              <a:rPr lang="en-US" sz="1500" dirty="0">
                <a:solidFill>
                  <a:schemeClr val="accent3"/>
                </a:solidFill>
                <a:latin typeface="Consolas" panose="020B0609020204030204" pitchFamily="49" charset="0"/>
              </a:rPr>
              <a:t>	LDUR X0, [SP, #0]  </a:t>
            </a:r>
            <a:r>
              <a:rPr lang="en-US" sz="1500" dirty="0">
                <a:solidFill>
                  <a:schemeClr val="bg2">
                    <a:lumMod val="95000"/>
                  </a:schemeClr>
                </a:solidFill>
                <a:latin typeface="Consolas" panose="020B0609020204030204" pitchFamily="49" charset="0"/>
              </a:rPr>
              <a:t>//restore n</a:t>
            </a:r>
          </a:p>
          <a:p>
            <a:r>
              <a:rPr lang="en-US" sz="1500" dirty="0">
                <a:solidFill>
                  <a:schemeClr val="accent3"/>
                </a:solidFill>
                <a:latin typeface="Consolas" panose="020B0609020204030204" pitchFamily="49" charset="0"/>
              </a:rPr>
              <a:t>	LDUR X30, [SP, #8] </a:t>
            </a:r>
            <a:r>
              <a:rPr lang="en-US" sz="1500" dirty="0">
                <a:solidFill>
                  <a:schemeClr val="bg2">
                    <a:lumMod val="95000"/>
                  </a:schemeClr>
                </a:solidFill>
                <a:latin typeface="Consolas" panose="020B0609020204030204" pitchFamily="49" charset="0"/>
              </a:rPr>
              <a:t>//restore return address</a:t>
            </a:r>
          </a:p>
          <a:p>
            <a:r>
              <a:rPr lang="en-US" sz="1500" dirty="0">
                <a:solidFill>
                  <a:schemeClr val="accent3"/>
                </a:solidFill>
                <a:latin typeface="Consolas" panose="020B0609020204030204" pitchFamily="49" charset="0"/>
              </a:rPr>
              <a:t>	ADD SP, SP, #16  </a:t>
            </a:r>
            <a:r>
              <a:rPr lang="en-US" sz="1500" dirty="0">
                <a:solidFill>
                  <a:schemeClr val="bg2">
                    <a:lumMod val="95000"/>
                  </a:schemeClr>
                </a:solidFill>
                <a:latin typeface="Consolas" panose="020B0609020204030204" pitchFamily="49" charset="0"/>
              </a:rPr>
              <a:t> //restore stack pointer</a:t>
            </a:r>
          </a:p>
          <a:p>
            <a:r>
              <a:rPr lang="en-US" sz="1500" dirty="0">
                <a:solidFill>
                  <a:schemeClr val="accent3"/>
                </a:solidFill>
                <a:latin typeface="Consolas" panose="020B0609020204030204" pitchFamily="49" charset="0"/>
              </a:rPr>
              <a:t>	</a:t>
            </a:r>
            <a:r>
              <a:rPr lang="en-US" sz="1500" dirty="0">
                <a:solidFill>
                  <a:schemeClr val="accent3">
                    <a:alpha val="0"/>
                  </a:schemeClr>
                </a:solidFill>
                <a:latin typeface="Consolas" panose="020B0609020204030204" pitchFamily="49" charset="0"/>
              </a:rPr>
              <a:t>MUL X1, X0, X1   </a:t>
            </a:r>
            <a:r>
              <a:rPr lang="en-US" sz="1500" dirty="0">
                <a:solidFill>
                  <a:schemeClr val="bg2">
                    <a:lumMod val="95000"/>
                    <a:alpha val="0"/>
                  </a:schemeClr>
                </a:solidFill>
                <a:latin typeface="Consolas" panose="020B0609020204030204" pitchFamily="49" charset="0"/>
              </a:rPr>
              <a:t>	 //value to be returned = n*fact(n-1)</a:t>
            </a:r>
          </a:p>
          <a:p>
            <a:r>
              <a:rPr lang="en-US" sz="1500" dirty="0">
                <a:solidFill>
                  <a:schemeClr val="accent3">
                    <a:alpha val="0"/>
                  </a:schemeClr>
                </a:solidFill>
                <a:latin typeface="Consolas" panose="020B0609020204030204" pitchFamily="49" charset="0"/>
              </a:rPr>
              <a:t>	BR X30 	</a:t>
            </a:r>
            <a:r>
              <a:rPr lang="en-US" sz="1500" dirty="0">
                <a:solidFill>
                  <a:schemeClr val="bg2">
                    <a:lumMod val="95000"/>
                    <a:alpha val="0"/>
                  </a:schemeClr>
                </a:solidFill>
                <a:latin typeface="Consolas" panose="020B0609020204030204" pitchFamily="49" charset="0"/>
              </a:rPr>
              <a:t>	 //return</a:t>
            </a:r>
          </a:p>
        </p:txBody>
      </p:sp>
    </p:spTree>
    <p:extLst>
      <p:ext uri="{BB962C8B-B14F-4D97-AF65-F5344CB8AC3E}">
        <p14:creationId xmlns:p14="http://schemas.microsoft.com/office/powerpoint/2010/main" val="3332979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769674-E6B3-4C20-A51E-6B4F0E1950F4}"/>
              </a:ext>
            </a:extLst>
          </p:cNvPr>
          <p:cNvSpPr>
            <a:spLocks noGrp="1"/>
          </p:cNvSpPr>
          <p:nvPr>
            <p:ph type="title"/>
          </p:nvPr>
        </p:nvSpPr>
        <p:spPr>
          <a:xfrm>
            <a:off x="838201" y="677041"/>
            <a:ext cx="3298902" cy="498598"/>
          </a:xfrm>
        </p:spPr>
        <p:txBody>
          <a:bodyPr/>
          <a:lstStyle/>
          <a:p>
            <a:r>
              <a:rPr lang="en-US" dirty="0"/>
              <a:t>Welcome!</a:t>
            </a:r>
          </a:p>
        </p:txBody>
      </p:sp>
      <p:pic>
        <p:nvPicPr>
          <p:cNvPr id="10" name="Picture 9">
            <a:extLst>
              <a:ext uri="{FF2B5EF4-FFF2-40B4-BE49-F238E27FC236}">
                <a16:creationId xmlns:a16="http://schemas.microsoft.com/office/drawing/2014/main" id="{C14957C6-839B-4DD5-AE7C-584A18006FEE}"/>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770" r="31920"/>
          <a:stretch/>
        </p:blipFill>
        <p:spPr>
          <a:xfrm>
            <a:off x="838200" y="1460810"/>
            <a:ext cx="3298902" cy="497344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74469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1" name="Rectangle 20">
            <a:extLst>
              <a:ext uri="{FF2B5EF4-FFF2-40B4-BE49-F238E27FC236}">
                <a16:creationId xmlns:a16="http://schemas.microsoft.com/office/drawing/2014/main" id="{A4BB76D4-2DAD-4CD1-B1B7-778431D8A048}"/>
              </a:ext>
            </a:extLst>
          </p:cNvPr>
          <p:cNvSpPr/>
          <p:nvPr/>
        </p:nvSpPr>
        <p:spPr>
          <a:xfrm>
            <a:off x="3245739" y="431783"/>
            <a:ext cx="1371600"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High Level Language</a:t>
            </a:r>
            <a:endParaRPr lang="en-US" sz="1600" dirty="0">
              <a:solidFill>
                <a:schemeClr val="tx1"/>
              </a:solidFill>
            </a:endParaRPr>
          </a:p>
        </p:txBody>
      </p:sp>
      <p:sp>
        <p:nvSpPr>
          <p:cNvPr id="22" name="Rectangle 21">
            <a:extLst>
              <a:ext uri="{FF2B5EF4-FFF2-40B4-BE49-F238E27FC236}">
                <a16:creationId xmlns:a16="http://schemas.microsoft.com/office/drawing/2014/main" id="{2BC07BC6-6BDB-414A-974D-3ECE44775FCE}"/>
              </a:ext>
            </a:extLst>
          </p:cNvPr>
          <p:cNvSpPr/>
          <p:nvPr/>
        </p:nvSpPr>
        <p:spPr>
          <a:xfrm>
            <a:off x="4617339" y="431783"/>
            <a:ext cx="7084124"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fact(long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n)</a:t>
            </a:r>
          </a:p>
          <a:p>
            <a:r>
              <a:rPr lang="en-US" sz="1600" dirty="0">
                <a:solidFill>
                  <a:schemeClr val="tx1"/>
                </a:solidFill>
                <a:latin typeface="Consolas" panose="020B0609020204030204" pitchFamily="49" charset="0"/>
              </a:rPr>
              <a:t>{</a:t>
            </a:r>
          </a:p>
          <a:p>
            <a:r>
              <a:rPr lang="en-US" sz="1600" dirty="0">
                <a:solidFill>
                  <a:schemeClr val="tx1"/>
                </a:solidFill>
                <a:latin typeface="Consolas" panose="020B0609020204030204" pitchFamily="49" charset="0"/>
              </a:rPr>
              <a:t>	if(n&lt;=1) return 1 else return n*fact(n-1);</a:t>
            </a:r>
          </a:p>
          <a:p>
            <a:r>
              <a:rPr lang="en-US" sz="1600" dirty="0">
                <a:solidFill>
                  <a:schemeClr val="tx1"/>
                </a:solidFill>
                <a:latin typeface="Consolas" panose="020B0609020204030204" pitchFamily="49" charset="0"/>
              </a:rPr>
              <a:t>}</a:t>
            </a:r>
          </a:p>
        </p:txBody>
      </p:sp>
      <p:sp>
        <p:nvSpPr>
          <p:cNvPr id="15" name="Rectangle 14">
            <a:extLst>
              <a:ext uri="{FF2B5EF4-FFF2-40B4-BE49-F238E27FC236}">
                <a16:creationId xmlns:a16="http://schemas.microsoft.com/office/drawing/2014/main" id="{FF9F06CB-13A1-409E-B093-F67F4C03391F}"/>
              </a:ext>
              <a:ext uri="{C183D7F6-B498-43B3-948B-1728B52AA6E4}">
                <adec:decorative xmlns:adec="http://schemas.microsoft.com/office/drawing/2017/decorative" val="1"/>
              </a:ext>
            </a:extLst>
          </p:cNvPr>
          <p:cNvSpPr/>
          <p:nvPr/>
        </p:nvSpPr>
        <p:spPr>
          <a:xfrm>
            <a:off x="3245738" y="2038143"/>
            <a:ext cx="8455726"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2F1C9DF-3CFD-4D74-8223-8E8369F4E020}"/>
              </a:ext>
              <a:ext uri="{C183D7F6-B498-43B3-948B-1728B52AA6E4}">
                <adec:decorative xmlns:adec="http://schemas.microsoft.com/office/drawing/2017/decorative" val="1"/>
              </a:ext>
            </a:extLst>
          </p:cNvPr>
          <p:cNvGrpSpPr/>
          <p:nvPr/>
        </p:nvGrpSpPr>
        <p:grpSpPr>
          <a:xfrm>
            <a:off x="11496120" y="2061955"/>
            <a:ext cx="123181" cy="109537"/>
            <a:chOff x="11488737" y="238125"/>
            <a:chExt cx="109537" cy="109537"/>
          </a:xfrm>
        </p:grpSpPr>
        <p:sp>
          <p:nvSpPr>
            <p:cNvPr id="17" name="Oval 16">
              <a:extLst>
                <a:ext uri="{FF2B5EF4-FFF2-40B4-BE49-F238E27FC236}">
                  <a16:creationId xmlns:a16="http://schemas.microsoft.com/office/drawing/2014/main" id="{7E127282-3242-4D9A-B461-168ADF8040D2}"/>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0FCD5CB5-9706-46A3-AFD6-44EEF841AF99}"/>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BD90D7AB-B1F9-4666-BC38-0F0E1E132565}"/>
              </a:ext>
              <a:ext uri="{C183D7F6-B498-43B3-948B-1728B52AA6E4}">
                <adec:decorative xmlns:adec="http://schemas.microsoft.com/office/drawing/2017/decorative" val="1"/>
              </a:ext>
            </a:extLst>
          </p:cNvPr>
          <p:cNvSpPr/>
          <p:nvPr/>
        </p:nvSpPr>
        <p:spPr>
          <a:xfrm>
            <a:off x="9024938" y="1124386"/>
            <a:ext cx="1243012" cy="247650"/>
          </a:xfrm>
          <a:prstGeom prst="rect">
            <a:avLst/>
          </a:prstGeom>
          <a:noFill/>
          <a:ln>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3FFE08B-7408-47B6-8AE5-3B2A24310771}"/>
              </a:ext>
            </a:extLst>
          </p:cNvPr>
          <p:cNvSpPr/>
          <p:nvPr/>
        </p:nvSpPr>
        <p:spPr>
          <a:xfrm>
            <a:off x="3245738" y="2195305"/>
            <a:ext cx="8455725"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500" dirty="0">
                <a:solidFill>
                  <a:schemeClr val="accent3"/>
                </a:solidFill>
                <a:latin typeface="Consolas" panose="020B0609020204030204" pitchFamily="49" charset="0"/>
              </a:rPr>
              <a:t>FACT:</a:t>
            </a:r>
            <a:r>
              <a:rPr lang="en-US" sz="1500" dirty="0">
                <a:latin typeface="Consolas" panose="020B0609020204030204" pitchFamily="49" charset="0"/>
              </a:rPr>
              <a:t>	//argument is in X0</a:t>
            </a:r>
          </a:p>
          <a:p>
            <a:pPr>
              <a:defRPr sz="2000"/>
            </a:pPr>
            <a:r>
              <a:rPr lang="en-US" sz="1500" dirty="0">
                <a:solidFill>
                  <a:schemeClr val="accent3"/>
                </a:solidFill>
                <a:latin typeface="Consolas" panose="020B0609020204030204" pitchFamily="49" charset="0"/>
              </a:rPr>
              <a:t>	SUBS X9, X0, #1</a:t>
            </a:r>
          </a:p>
          <a:p>
            <a:pPr>
              <a:defRPr sz="2000"/>
            </a:pPr>
            <a:r>
              <a:rPr lang="en-US" sz="1500" dirty="0">
                <a:solidFill>
                  <a:schemeClr val="accent3"/>
                </a:solidFill>
                <a:latin typeface="Consolas" panose="020B0609020204030204" pitchFamily="49" charset="0"/>
              </a:rPr>
              <a:t>	B.GT RECURSE</a:t>
            </a:r>
          </a:p>
          <a:p>
            <a:pPr>
              <a:defRPr sz="2000"/>
            </a:pPr>
            <a:r>
              <a:rPr lang="en-US" sz="1500" dirty="0">
                <a:latin typeface="Consolas" panose="020B0609020204030204" pitchFamily="49" charset="0"/>
              </a:rPr>
              <a:t>	//base case</a:t>
            </a:r>
          </a:p>
          <a:p>
            <a:pPr>
              <a:defRPr sz="2000"/>
            </a:pPr>
            <a:r>
              <a:rPr lang="en-US" sz="1500" dirty="0">
                <a:solidFill>
                  <a:schemeClr val="accent3"/>
                </a:solidFill>
                <a:latin typeface="Consolas" panose="020B0609020204030204" pitchFamily="49" charset="0"/>
              </a:rPr>
              <a:t>	MOV X1, #1   </a:t>
            </a:r>
            <a:r>
              <a:rPr lang="en-US" sz="1500" dirty="0">
                <a:latin typeface="Consolas" panose="020B0609020204030204" pitchFamily="49" charset="0"/>
              </a:rPr>
              <a:t>//return argument X1 is 1</a:t>
            </a:r>
          </a:p>
          <a:p>
            <a:pPr>
              <a:defRPr sz="2000"/>
            </a:pPr>
            <a:r>
              <a:rPr lang="en-US" sz="1500" dirty="0">
                <a:solidFill>
                  <a:schemeClr val="accent3"/>
                </a:solidFill>
                <a:latin typeface="Consolas" panose="020B0609020204030204" pitchFamily="49" charset="0"/>
              </a:rPr>
              <a:t>	BR X30 </a:t>
            </a:r>
            <a:r>
              <a:rPr lang="en-US" sz="1500" dirty="0">
                <a:latin typeface="Consolas" panose="020B0609020204030204" pitchFamily="49" charset="0"/>
              </a:rPr>
              <a:t>		</a:t>
            </a:r>
            <a:r>
              <a:rPr lang="en-US" sz="1500" dirty="0">
                <a:solidFill>
                  <a:schemeClr val="lt1">
                    <a:alpha val="0"/>
                  </a:schemeClr>
                </a:solidFill>
                <a:latin typeface="Consolas" panose="020B0609020204030204" pitchFamily="49" charset="0"/>
              </a:rPr>
              <a:t>	//return</a:t>
            </a:r>
          </a:p>
          <a:p>
            <a:r>
              <a:rPr lang="en-US" sz="1500" dirty="0">
                <a:solidFill>
                  <a:schemeClr val="accent3"/>
                </a:solidFill>
                <a:latin typeface="Consolas" panose="020B0609020204030204" pitchFamily="49" charset="0"/>
              </a:rPr>
              <a:t>RECURSE: SUB SP, SP, #16   </a:t>
            </a:r>
            <a:r>
              <a:rPr lang="en-US" sz="1500" dirty="0">
                <a:solidFill>
                  <a:schemeClr val="bg2">
                    <a:lumMod val="95000"/>
                  </a:schemeClr>
                </a:solidFill>
                <a:latin typeface="Consolas" panose="020B0609020204030204" pitchFamily="49" charset="0"/>
              </a:rPr>
              <a:t>//prepare stack frame, SP = X28 = stack pointer</a:t>
            </a:r>
          </a:p>
          <a:p>
            <a:r>
              <a:rPr lang="en-US" sz="1500" dirty="0">
                <a:solidFill>
                  <a:schemeClr val="accent3"/>
                </a:solidFill>
                <a:latin typeface="Consolas" panose="020B0609020204030204" pitchFamily="49" charset="0"/>
              </a:rPr>
              <a:t>	STUR X30, [SP, #8] </a:t>
            </a:r>
            <a:r>
              <a:rPr lang="en-US" sz="1500" dirty="0">
                <a:solidFill>
                  <a:schemeClr val="bg2">
                    <a:lumMod val="95000"/>
                  </a:schemeClr>
                </a:solidFill>
                <a:latin typeface="Consolas" panose="020B0609020204030204" pitchFamily="49" charset="0"/>
              </a:rPr>
              <a:t>//save return address</a:t>
            </a:r>
          </a:p>
          <a:p>
            <a:r>
              <a:rPr lang="en-US" sz="1500" dirty="0">
                <a:solidFill>
                  <a:schemeClr val="accent3"/>
                </a:solidFill>
                <a:latin typeface="Consolas" panose="020B0609020204030204" pitchFamily="49" charset="0"/>
              </a:rPr>
              <a:t>	STUR X0, [SP, #0] </a:t>
            </a:r>
            <a:r>
              <a:rPr lang="en-US" sz="1500" dirty="0">
                <a:solidFill>
                  <a:schemeClr val="bg2">
                    <a:lumMod val="95000"/>
                  </a:schemeClr>
                </a:solidFill>
                <a:latin typeface="Consolas" panose="020B0609020204030204" pitchFamily="49" charset="0"/>
              </a:rPr>
              <a:t> //save argument n</a:t>
            </a:r>
          </a:p>
          <a:p>
            <a:r>
              <a:rPr lang="en-US" sz="1500" dirty="0">
                <a:solidFill>
                  <a:schemeClr val="accent3"/>
                </a:solidFill>
                <a:latin typeface="Consolas" panose="020B0609020204030204" pitchFamily="49" charset="0"/>
              </a:rPr>
              <a:t>	SUB X0, X0, #1  </a:t>
            </a:r>
            <a:r>
              <a:rPr lang="en-US" sz="1500" dirty="0">
                <a:solidFill>
                  <a:schemeClr val="bg2">
                    <a:lumMod val="95000"/>
                  </a:schemeClr>
                </a:solidFill>
                <a:latin typeface="Consolas" panose="020B0609020204030204" pitchFamily="49" charset="0"/>
              </a:rPr>
              <a:t>	 //recursive call will have n-1 as argument</a:t>
            </a:r>
          </a:p>
          <a:p>
            <a:r>
              <a:rPr lang="en-US" sz="1500" dirty="0">
                <a:solidFill>
                  <a:schemeClr val="accent3"/>
                </a:solidFill>
                <a:latin typeface="Consolas" panose="020B0609020204030204" pitchFamily="49" charset="0"/>
              </a:rPr>
              <a:t>	BL FACT </a:t>
            </a:r>
            <a:r>
              <a:rPr lang="en-US" sz="1500" dirty="0">
                <a:solidFill>
                  <a:schemeClr val="bg2">
                    <a:lumMod val="95000"/>
                  </a:schemeClr>
                </a:solidFill>
                <a:latin typeface="Consolas" panose="020B0609020204030204" pitchFamily="49" charset="0"/>
              </a:rPr>
              <a:t>		 //call fact with n-1</a:t>
            </a:r>
          </a:p>
          <a:p>
            <a:r>
              <a:rPr lang="en-US" sz="1500" dirty="0">
                <a:solidFill>
                  <a:schemeClr val="bg2">
                    <a:lumMod val="95000"/>
                  </a:schemeClr>
                </a:solidFill>
                <a:latin typeface="Consolas" panose="020B0609020204030204" pitchFamily="49" charset="0"/>
              </a:rPr>
              <a:t>	//return from recursive call, fact(n-1) is in X1</a:t>
            </a:r>
          </a:p>
          <a:p>
            <a:r>
              <a:rPr lang="en-US" sz="1500" dirty="0">
                <a:solidFill>
                  <a:schemeClr val="accent3"/>
                </a:solidFill>
                <a:latin typeface="Consolas" panose="020B0609020204030204" pitchFamily="49" charset="0"/>
              </a:rPr>
              <a:t>	LDUR X0, [SP, #0]  </a:t>
            </a:r>
            <a:r>
              <a:rPr lang="en-US" sz="1500" dirty="0">
                <a:solidFill>
                  <a:schemeClr val="bg2">
                    <a:lumMod val="95000"/>
                  </a:schemeClr>
                </a:solidFill>
                <a:latin typeface="Consolas" panose="020B0609020204030204" pitchFamily="49" charset="0"/>
              </a:rPr>
              <a:t>//restore n</a:t>
            </a:r>
          </a:p>
          <a:p>
            <a:r>
              <a:rPr lang="en-US" sz="1500" dirty="0">
                <a:solidFill>
                  <a:schemeClr val="accent3"/>
                </a:solidFill>
                <a:latin typeface="Consolas" panose="020B0609020204030204" pitchFamily="49" charset="0"/>
              </a:rPr>
              <a:t>	LDUR X30, [SP, #8] </a:t>
            </a:r>
            <a:r>
              <a:rPr lang="en-US" sz="1500" dirty="0">
                <a:solidFill>
                  <a:schemeClr val="bg2">
                    <a:lumMod val="95000"/>
                  </a:schemeClr>
                </a:solidFill>
                <a:latin typeface="Consolas" panose="020B0609020204030204" pitchFamily="49" charset="0"/>
              </a:rPr>
              <a:t>//restore return address</a:t>
            </a:r>
          </a:p>
          <a:p>
            <a:r>
              <a:rPr lang="en-US" sz="1500" dirty="0">
                <a:solidFill>
                  <a:schemeClr val="accent3"/>
                </a:solidFill>
                <a:latin typeface="Consolas" panose="020B0609020204030204" pitchFamily="49" charset="0"/>
              </a:rPr>
              <a:t>	ADD SP, SP, #16  </a:t>
            </a:r>
            <a:r>
              <a:rPr lang="en-US" sz="1500" dirty="0">
                <a:solidFill>
                  <a:schemeClr val="bg2">
                    <a:lumMod val="95000"/>
                  </a:schemeClr>
                </a:solidFill>
                <a:latin typeface="Consolas" panose="020B0609020204030204" pitchFamily="49" charset="0"/>
              </a:rPr>
              <a:t> //restore stack pointer</a:t>
            </a:r>
          </a:p>
          <a:p>
            <a:r>
              <a:rPr lang="en-US" sz="1500" dirty="0">
                <a:solidFill>
                  <a:schemeClr val="accent3"/>
                </a:solidFill>
                <a:latin typeface="Consolas" panose="020B0609020204030204" pitchFamily="49" charset="0"/>
              </a:rPr>
              <a:t>	MUL X1, X0, X1   </a:t>
            </a:r>
            <a:r>
              <a:rPr lang="en-US" sz="1500" dirty="0">
                <a:solidFill>
                  <a:schemeClr val="bg2">
                    <a:lumMod val="95000"/>
                  </a:schemeClr>
                </a:solidFill>
                <a:latin typeface="Consolas" panose="020B0609020204030204" pitchFamily="49" charset="0"/>
              </a:rPr>
              <a:t>	 //value to be returned = n*fact(n-1)</a:t>
            </a:r>
          </a:p>
          <a:p>
            <a:r>
              <a:rPr lang="en-US" sz="1500" dirty="0">
                <a:solidFill>
                  <a:schemeClr val="accent3"/>
                </a:solidFill>
                <a:latin typeface="Consolas" panose="020B0609020204030204" pitchFamily="49" charset="0"/>
              </a:rPr>
              <a:t>	</a:t>
            </a:r>
            <a:r>
              <a:rPr lang="en-US" sz="1500" dirty="0">
                <a:solidFill>
                  <a:schemeClr val="accent3">
                    <a:alpha val="0"/>
                  </a:schemeClr>
                </a:solidFill>
                <a:latin typeface="Consolas" panose="020B0609020204030204" pitchFamily="49" charset="0"/>
              </a:rPr>
              <a:t>BR X30 	</a:t>
            </a:r>
            <a:r>
              <a:rPr lang="en-US" sz="1500" dirty="0">
                <a:solidFill>
                  <a:schemeClr val="bg2">
                    <a:lumMod val="95000"/>
                    <a:alpha val="0"/>
                  </a:schemeClr>
                </a:solidFill>
                <a:latin typeface="Consolas" panose="020B0609020204030204" pitchFamily="49" charset="0"/>
              </a:rPr>
              <a:t>	 //return</a:t>
            </a:r>
          </a:p>
        </p:txBody>
      </p:sp>
    </p:spTree>
    <p:extLst>
      <p:ext uri="{BB962C8B-B14F-4D97-AF65-F5344CB8AC3E}">
        <p14:creationId xmlns:p14="http://schemas.microsoft.com/office/powerpoint/2010/main" val="2670501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1" name="Rectangle 20">
            <a:extLst>
              <a:ext uri="{FF2B5EF4-FFF2-40B4-BE49-F238E27FC236}">
                <a16:creationId xmlns:a16="http://schemas.microsoft.com/office/drawing/2014/main" id="{A4BB76D4-2DAD-4CD1-B1B7-778431D8A048}"/>
              </a:ext>
            </a:extLst>
          </p:cNvPr>
          <p:cNvSpPr/>
          <p:nvPr/>
        </p:nvSpPr>
        <p:spPr>
          <a:xfrm>
            <a:off x="3245739" y="431783"/>
            <a:ext cx="1371600"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High Level Language</a:t>
            </a:r>
            <a:endParaRPr lang="en-US" sz="1600" dirty="0">
              <a:solidFill>
                <a:schemeClr val="tx1"/>
              </a:solidFill>
            </a:endParaRPr>
          </a:p>
        </p:txBody>
      </p:sp>
      <p:sp>
        <p:nvSpPr>
          <p:cNvPr id="22" name="Rectangle 21">
            <a:extLst>
              <a:ext uri="{FF2B5EF4-FFF2-40B4-BE49-F238E27FC236}">
                <a16:creationId xmlns:a16="http://schemas.microsoft.com/office/drawing/2014/main" id="{2BC07BC6-6BDB-414A-974D-3ECE44775FCE}"/>
              </a:ext>
            </a:extLst>
          </p:cNvPr>
          <p:cNvSpPr/>
          <p:nvPr/>
        </p:nvSpPr>
        <p:spPr>
          <a:xfrm>
            <a:off x="4617339" y="431783"/>
            <a:ext cx="7084124"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fact(long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n)</a:t>
            </a:r>
          </a:p>
          <a:p>
            <a:r>
              <a:rPr lang="en-US" sz="1600" dirty="0">
                <a:solidFill>
                  <a:schemeClr val="tx1"/>
                </a:solidFill>
                <a:latin typeface="Consolas" panose="020B0609020204030204" pitchFamily="49" charset="0"/>
              </a:rPr>
              <a:t>{</a:t>
            </a:r>
          </a:p>
          <a:p>
            <a:r>
              <a:rPr lang="en-US" sz="1600" dirty="0">
                <a:solidFill>
                  <a:schemeClr val="tx1"/>
                </a:solidFill>
                <a:latin typeface="Consolas" panose="020B0609020204030204" pitchFamily="49" charset="0"/>
              </a:rPr>
              <a:t>	if(n&lt;=1) return 1 else return n*fact(n-1);</a:t>
            </a:r>
          </a:p>
          <a:p>
            <a:r>
              <a:rPr lang="en-US" sz="1600" dirty="0">
                <a:solidFill>
                  <a:schemeClr val="tx1"/>
                </a:solidFill>
                <a:latin typeface="Consolas" panose="020B0609020204030204" pitchFamily="49" charset="0"/>
              </a:rPr>
              <a:t>}</a:t>
            </a:r>
          </a:p>
        </p:txBody>
      </p:sp>
      <p:sp>
        <p:nvSpPr>
          <p:cNvPr id="15" name="Rectangle 14">
            <a:extLst>
              <a:ext uri="{FF2B5EF4-FFF2-40B4-BE49-F238E27FC236}">
                <a16:creationId xmlns:a16="http://schemas.microsoft.com/office/drawing/2014/main" id="{FF9F06CB-13A1-409E-B093-F67F4C03391F}"/>
              </a:ext>
              <a:ext uri="{C183D7F6-B498-43B3-948B-1728B52AA6E4}">
                <adec:decorative xmlns:adec="http://schemas.microsoft.com/office/drawing/2017/decorative" val="1"/>
              </a:ext>
            </a:extLst>
          </p:cNvPr>
          <p:cNvSpPr/>
          <p:nvPr/>
        </p:nvSpPr>
        <p:spPr>
          <a:xfrm>
            <a:off x="3245738" y="2038143"/>
            <a:ext cx="8455726"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2F1C9DF-3CFD-4D74-8223-8E8369F4E020}"/>
              </a:ext>
              <a:ext uri="{C183D7F6-B498-43B3-948B-1728B52AA6E4}">
                <adec:decorative xmlns:adec="http://schemas.microsoft.com/office/drawing/2017/decorative" val="1"/>
              </a:ext>
            </a:extLst>
          </p:cNvPr>
          <p:cNvGrpSpPr/>
          <p:nvPr/>
        </p:nvGrpSpPr>
        <p:grpSpPr>
          <a:xfrm>
            <a:off x="11496120" y="2061955"/>
            <a:ext cx="123181" cy="109537"/>
            <a:chOff x="11488737" y="238125"/>
            <a:chExt cx="109537" cy="109537"/>
          </a:xfrm>
        </p:grpSpPr>
        <p:sp>
          <p:nvSpPr>
            <p:cNvPr id="17" name="Oval 16">
              <a:extLst>
                <a:ext uri="{FF2B5EF4-FFF2-40B4-BE49-F238E27FC236}">
                  <a16:creationId xmlns:a16="http://schemas.microsoft.com/office/drawing/2014/main" id="{7E127282-3242-4D9A-B461-168ADF8040D2}"/>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0FCD5CB5-9706-46A3-AFD6-44EEF841AF99}"/>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BD90D7AB-B1F9-4666-BC38-0F0E1E132565}"/>
              </a:ext>
              <a:ext uri="{C183D7F6-B498-43B3-948B-1728B52AA6E4}">
                <adec:decorative xmlns:adec="http://schemas.microsoft.com/office/drawing/2017/decorative" val="1"/>
              </a:ext>
            </a:extLst>
          </p:cNvPr>
          <p:cNvSpPr/>
          <p:nvPr/>
        </p:nvSpPr>
        <p:spPr>
          <a:xfrm>
            <a:off x="9024938" y="1124386"/>
            <a:ext cx="1243012" cy="247650"/>
          </a:xfrm>
          <a:prstGeom prst="rect">
            <a:avLst/>
          </a:prstGeom>
          <a:noFill/>
          <a:ln>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B94A519-85F9-4DA9-81B7-3708EE0FC123}"/>
              </a:ext>
            </a:extLst>
          </p:cNvPr>
          <p:cNvSpPr/>
          <p:nvPr/>
        </p:nvSpPr>
        <p:spPr>
          <a:xfrm>
            <a:off x="3245738" y="2195305"/>
            <a:ext cx="8455725"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500" dirty="0">
                <a:solidFill>
                  <a:schemeClr val="accent3"/>
                </a:solidFill>
                <a:latin typeface="Consolas" panose="020B0609020204030204" pitchFamily="49" charset="0"/>
              </a:rPr>
              <a:t>FACT:</a:t>
            </a:r>
            <a:r>
              <a:rPr lang="en-US" sz="1500" dirty="0">
                <a:latin typeface="Consolas" panose="020B0609020204030204" pitchFamily="49" charset="0"/>
              </a:rPr>
              <a:t>	//argument is in X0</a:t>
            </a:r>
          </a:p>
          <a:p>
            <a:pPr>
              <a:defRPr sz="2000"/>
            </a:pPr>
            <a:r>
              <a:rPr lang="en-US" sz="1500" dirty="0">
                <a:solidFill>
                  <a:schemeClr val="accent3"/>
                </a:solidFill>
                <a:latin typeface="Consolas" panose="020B0609020204030204" pitchFamily="49" charset="0"/>
              </a:rPr>
              <a:t>	SUBS X9, X0, #1</a:t>
            </a:r>
          </a:p>
          <a:p>
            <a:pPr>
              <a:defRPr sz="2000"/>
            </a:pPr>
            <a:r>
              <a:rPr lang="en-US" sz="1500" dirty="0">
                <a:solidFill>
                  <a:schemeClr val="accent3"/>
                </a:solidFill>
                <a:latin typeface="Consolas" panose="020B0609020204030204" pitchFamily="49" charset="0"/>
              </a:rPr>
              <a:t>	B.GT RECURSE</a:t>
            </a:r>
          </a:p>
          <a:p>
            <a:pPr>
              <a:defRPr sz="2000"/>
            </a:pPr>
            <a:r>
              <a:rPr lang="en-US" sz="1500" dirty="0">
                <a:latin typeface="Consolas" panose="020B0609020204030204" pitchFamily="49" charset="0"/>
              </a:rPr>
              <a:t>	//base case</a:t>
            </a:r>
          </a:p>
          <a:p>
            <a:pPr>
              <a:defRPr sz="2000"/>
            </a:pPr>
            <a:r>
              <a:rPr lang="en-US" sz="1500" dirty="0">
                <a:solidFill>
                  <a:schemeClr val="accent3"/>
                </a:solidFill>
                <a:latin typeface="Consolas" panose="020B0609020204030204" pitchFamily="49" charset="0"/>
              </a:rPr>
              <a:t>	MOV X1, #1   </a:t>
            </a:r>
            <a:r>
              <a:rPr lang="en-US" sz="1500" dirty="0">
                <a:latin typeface="Consolas" panose="020B0609020204030204" pitchFamily="49" charset="0"/>
              </a:rPr>
              <a:t>//return argument X1 is 1</a:t>
            </a:r>
          </a:p>
          <a:p>
            <a:pPr>
              <a:defRPr sz="2000"/>
            </a:pPr>
            <a:r>
              <a:rPr lang="en-US" sz="1500" dirty="0">
                <a:solidFill>
                  <a:schemeClr val="accent3"/>
                </a:solidFill>
                <a:latin typeface="Consolas" panose="020B0609020204030204" pitchFamily="49" charset="0"/>
              </a:rPr>
              <a:t>	BR X30 </a:t>
            </a:r>
            <a:r>
              <a:rPr lang="en-US" sz="1500" dirty="0">
                <a:latin typeface="Consolas" panose="020B0609020204030204" pitchFamily="49" charset="0"/>
              </a:rPr>
              <a:t>		</a:t>
            </a:r>
            <a:r>
              <a:rPr lang="en-US" sz="1500" dirty="0">
                <a:solidFill>
                  <a:schemeClr val="lt1">
                    <a:alpha val="0"/>
                  </a:schemeClr>
                </a:solidFill>
                <a:latin typeface="Consolas" panose="020B0609020204030204" pitchFamily="49" charset="0"/>
              </a:rPr>
              <a:t>	//return</a:t>
            </a:r>
          </a:p>
          <a:p>
            <a:r>
              <a:rPr lang="en-US" sz="1500" dirty="0">
                <a:solidFill>
                  <a:schemeClr val="accent3"/>
                </a:solidFill>
                <a:latin typeface="Consolas" panose="020B0609020204030204" pitchFamily="49" charset="0"/>
              </a:rPr>
              <a:t>RECURSE: SUB SP, SP, #16   </a:t>
            </a:r>
            <a:r>
              <a:rPr lang="en-US" sz="1500" dirty="0">
                <a:solidFill>
                  <a:schemeClr val="bg2">
                    <a:lumMod val="95000"/>
                  </a:schemeClr>
                </a:solidFill>
                <a:latin typeface="Consolas" panose="020B0609020204030204" pitchFamily="49" charset="0"/>
              </a:rPr>
              <a:t>//prepare stack frame, SP = X28 = stack pointer</a:t>
            </a:r>
          </a:p>
          <a:p>
            <a:r>
              <a:rPr lang="en-US" sz="1500" dirty="0">
                <a:solidFill>
                  <a:schemeClr val="accent3"/>
                </a:solidFill>
                <a:latin typeface="Consolas" panose="020B0609020204030204" pitchFamily="49" charset="0"/>
              </a:rPr>
              <a:t>	STUR X30, [SP, #8] </a:t>
            </a:r>
            <a:r>
              <a:rPr lang="en-US" sz="1500" dirty="0">
                <a:solidFill>
                  <a:schemeClr val="bg2">
                    <a:lumMod val="95000"/>
                  </a:schemeClr>
                </a:solidFill>
                <a:latin typeface="Consolas" panose="020B0609020204030204" pitchFamily="49" charset="0"/>
              </a:rPr>
              <a:t>//save return address</a:t>
            </a:r>
          </a:p>
          <a:p>
            <a:r>
              <a:rPr lang="en-US" sz="1500" dirty="0">
                <a:solidFill>
                  <a:schemeClr val="accent3"/>
                </a:solidFill>
                <a:latin typeface="Consolas" panose="020B0609020204030204" pitchFamily="49" charset="0"/>
              </a:rPr>
              <a:t>	STUR X0, [SP, #0] </a:t>
            </a:r>
            <a:r>
              <a:rPr lang="en-US" sz="1500" dirty="0">
                <a:solidFill>
                  <a:schemeClr val="bg2">
                    <a:lumMod val="95000"/>
                  </a:schemeClr>
                </a:solidFill>
                <a:latin typeface="Consolas" panose="020B0609020204030204" pitchFamily="49" charset="0"/>
              </a:rPr>
              <a:t> //save argument n</a:t>
            </a:r>
          </a:p>
          <a:p>
            <a:r>
              <a:rPr lang="en-US" sz="1500" dirty="0">
                <a:solidFill>
                  <a:schemeClr val="accent3"/>
                </a:solidFill>
                <a:latin typeface="Consolas" panose="020B0609020204030204" pitchFamily="49" charset="0"/>
              </a:rPr>
              <a:t>	SUB X0, X0, #1  </a:t>
            </a:r>
            <a:r>
              <a:rPr lang="en-US" sz="1500" dirty="0">
                <a:solidFill>
                  <a:schemeClr val="bg2">
                    <a:lumMod val="95000"/>
                  </a:schemeClr>
                </a:solidFill>
                <a:latin typeface="Consolas" panose="020B0609020204030204" pitchFamily="49" charset="0"/>
              </a:rPr>
              <a:t>	 //recursive call will have n-1 as argument</a:t>
            </a:r>
          </a:p>
          <a:p>
            <a:r>
              <a:rPr lang="en-US" sz="1500" dirty="0">
                <a:solidFill>
                  <a:schemeClr val="accent3"/>
                </a:solidFill>
                <a:latin typeface="Consolas" panose="020B0609020204030204" pitchFamily="49" charset="0"/>
              </a:rPr>
              <a:t>	BL FACT </a:t>
            </a:r>
            <a:r>
              <a:rPr lang="en-US" sz="1500" dirty="0">
                <a:solidFill>
                  <a:schemeClr val="bg2">
                    <a:lumMod val="95000"/>
                  </a:schemeClr>
                </a:solidFill>
                <a:latin typeface="Consolas" panose="020B0609020204030204" pitchFamily="49" charset="0"/>
              </a:rPr>
              <a:t>		 //call fact with n-1</a:t>
            </a:r>
          </a:p>
          <a:p>
            <a:r>
              <a:rPr lang="en-US" sz="1500" dirty="0">
                <a:solidFill>
                  <a:schemeClr val="bg2">
                    <a:lumMod val="95000"/>
                  </a:schemeClr>
                </a:solidFill>
                <a:latin typeface="Consolas" panose="020B0609020204030204" pitchFamily="49" charset="0"/>
              </a:rPr>
              <a:t>	//return from recursive call, fact(n-1) is in X1</a:t>
            </a:r>
          </a:p>
          <a:p>
            <a:r>
              <a:rPr lang="en-US" sz="1500" dirty="0">
                <a:solidFill>
                  <a:schemeClr val="accent3"/>
                </a:solidFill>
                <a:latin typeface="Consolas" panose="020B0609020204030204" pitchFamily="49" charset="0"/>
              </a:rPr>
              <a:t>	LDUR X0, [SP, #0]  </a:t>
            </a:r>
            <a:r>
              <a:rPr lang="en-US" sz="1500" dirty="0">
                <a:solidFill>
                  <a:schemeClr val="bg2">
                    <a:lumMod val="95000"/>
                  </a:schemeClr>
                </a:solidFill>
                <a:latin typeface="Consolas" panose="020B0609020204030204" pitchFamily="49" charset="0"/>
              </a:rPr>
              <a:t>//restore n</a:t>
            </a:r>
          </a:p>
          <a:p>
            <a:r>
              <a:rPr lang="en-US" sz="1500" dirty="0">
                <a:solidFill>
                  <a:schemeClr val="accent3"/>
                </a:solidFill>
                <a:latin typeface="Consolas" panose="020B0609020204030204" pitchFamily="49" charset="0"/>
              </a:rPr>
              <a:t>	LDUR X30, [SP, #8] </a:t>
            </a:r>
            <a:r>
              <a:rPr lang="en-US" sz="1500" dirty="0">
                <a:solidFill>
                  <a:schemeClr val="bg2">
                    <a:lumMod val="95000"/>
                  </a:schemeClr>
                </a:solidFill>
                <a:latin typeface="Consolas" panose="020B0609020204030204" pitchFamily="49" charset="0"/>
              </a:rPr>
              <a:t>//restore return address</a:t>
            </a:r>
          </a:p>
          <a:p>
            <a:r>
              <a:rPr lang="en-US" sz="1500" dirty="0">
                <a:solidFill>
                  <a:schemeClr val="accent3"/>
                </a:solidFill>
                <a:latin typeface="Consolas" panose="020B0609020204030204" pitchFamily="49" charset="0"/>
              </a:rPr>
              <a:t>	ADD SP, SP, #16  </a:t>
            </a:r>
            <a:r>
              <a:rPr lang="en-US" sz="1500" dirty="0">
                <a:solidFill>
                  <a:schemeClr val="bg2">
                    <a:lumMod val="95000"/>
                  </a:schemeClr>
                </a:solidFill>
                <a:latin typeface="Consolas" panose="020B0609020204030204" pitchFamily="49" charset="0"/>
              </a:rPr>
              <a:t> //restore stack pointer</a:t>
            </a:r>
          </a:p>
          <a:p>
            <a:r>
              <a:rPr lang="en-US" sz="1500" dirty="0">
                <a:solidFill>
                  <a:schemeClr val="accent3"/>
                </a:solidFill>
                <a:latin typeface="Consolas" panose="020B0609020204030204" pitchFamily="49" charset="0"/>
              </a:rPr>
              <a:t>	MUL X1, X0, X1   </a:t>
            </a:r>
            <a:r>
              <a:rPr lang="en-US" sz="1500" dirty="0">
                <a:solidFill>
                  <a:schemeClr val="bg2">
                    <a:lumMod val="95000"/>
                  </a:schemeClr>
                </a:solidFill>
                <a:latin typeface="Consolas" panose="020B0609020204030204" pitchFamily="49" charset="0"/>
              </a:rPr>
              <a:t>	 //value to be returned = n*fact(n-1)</a:t>
            </a:r>
          </a:p>
          <a:p>
            <a:r>
              <a:rPr lang="en-US" sz="1500" dirty="0">
                <a:solidFill>
                  <a:schemeClr val="accent3"/>
                </a:solidFill>
                <a:latin typeface="Consolas" panose="020B0609020204030204" pitchFamily="49" charset="0"/>
              </a:rPr>
              <a:t>	BR X30 	</a:t>
            </a:r>
            <a:r>
              <a:rPr lang="en-US" sz="1500" dirty="0">
                <a:solidFill>
                  <a:schemeClr val="bg2">
                    <a:lumMod val="95000"/>
                  </a:schemeClr>
                </a:solidFill>
                <a:latin typeface="Consolas" panose="020B0609020204030204" pitchFamily="49" charset="0"/>
              </a:rPr>
              <a:t>	 //return</a:t>
            </a:r>
          </a:p>
        </p:txBody>
      </p:sp>
    </p:spTree>
    <p:extLst>
      <p:ext uri="{BB962C8B-B14F-4D97-AF65-F5344CB8AC3E}">
        <p14:creationId xmlns:p14="http://schemas.microsoft.com/office/powerpoint/2010/main" val="3253837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1" name="Rectangle 20">
            <a:extLst>
              <a:ext uri="{FF2B5EF4-FFF2-40B4-BE49-F238E27FC236}">
                <a16:creationId xmlns:a16="http://schemas.microsoft.com/office/drawing/2014/main" id="{A4BB76D4-2DAD-4CD1-B1B7-778431D8A048}"/>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22" name="Rectangle 21">
            <a:extLst>
              <a:ext uri="{FF2B5EF4-FFF2-40B4-BE49-F238E27FC236}">
                <a16:creationId xmlns:a16="http://schemas.microsoft.com/office/drawing/2014/main" id="{2BC07BC6-6BDB-414A-974D-3ECE44775FCE}"/>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15" name="Rectangle 14">
            <a:extLst>
              <a:ext uri="{FF2B5EF4-FFF2-40B4-BE49-F238E27FC236}">
                <a16:creationId xmlns:a16="http://schemas.microsoft.com/office/drawing/2014/main" id="{FF9F06CB-13A1-409E-B093-F67F4C03391F}"/>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2F1C9DF-3CFD-4D74-8223-8E8369F4E020}"/>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17" name="Oval 16">
              <a:extLst>
                <a:ext uri="{FF2B5EF4-FFF2-40B4-BE49-F238E27FC236}">
                  <a16:creationId xmlns:a16="http://schemas.microsoft.com/office/drawing/2014/main" id="{7E127282-3242-4D9A-B461-168ADF8040D2}"/>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0FCD5CB5-9706-46A3-AFD6-44EEF841AF99}"/>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3C0F7682-63E3-465E-8992-03127467A610}"/>
              </a:ext>
            </a:extLst>
          </p:cNvPr>
          <p:cNvSpPr/>
          <p:nvPr/>
        </p:nvSpPr>
        <p:spPr>
          <a:xfrm>
            <a:off x="3015124" y="2340873"/>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27" name="Straight Arrow Connector 26">
            <a:extLst>
              <a:ext uri="{FF2B5EF4-FFF2-40B4-BE49-F238E27FC236}">
                <a16:creationId xmlns:a16="http://schemas.microsoft.com/office/drawing/2014/main" id="{02536538-53AF-4066-8BD0-E835536AA682}"/>
              </a:ext>
              <a:ext uri="{C183D7F6-B498-43B3-948B-1728B52AA6E4}">
                <adec:decorative xmlns:adec="http://schemas.microsoft.com/office/drawing/2017/decorative" val="1"/>
              </a:ext>
            </a:extLst>
          </p:cNvPr>
          <p:cNvCxnSpPr>
            <a:cxnSpLocks/>
            <a:stCxn id="26" idx="1"/>
          </p:cNvCxnSpPr>
          <p:nvPr/>
        </p:nvCxnSpPr>
        <p:spPr>
          <a:xfrm flipH="1">
            <a:off x="2684527" y="2569473"/>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5AE3D95-0DE2-4B6B-A227-EA009F179B82}"/>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fact(3)</a:t>
            </a:r>
          </a:p>
        </p:txBody>
      </p:sp>
      <p:sp>
        <p:nvSpPr>
          <p:cNvPr id="34" name="Rectangle 33">
            <a:extLst>
              <a:ext uri="{FF2B5EF4-FFF2-40B4-BE49-F238E27FC236}">
                <a16:creationId xmlns:a16="http://schemas.microsoft.com/office/drawing/2014/main" id="{B1455D4C-8EF5-42EE-BCF2-306798C2BF80}"/>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3</a:t>
            </a:r>
          </a:p>
        </p:txBody>
      </p:sp>
      <p:sp>
        <p:nvSpPr>
          <p:cNvPr id="36" name="Rectangle 35">
            <a:extLst>
              <a:ext uri="{FF2B5EF4-FFF2-40B4-BE49-F238E27FC236}">
                <a16:creationId xmlns:a16="http://schemas.microsoft.com/office/drawing/2014/main" id="{76A4FB3E-692B-4F04-A5A7-AE2C312946D2}"/>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0x500000</a:t>
            </a:r>
          </a:p>
        </p:txBody>
      </p:sp>
      <p:sp>
        <p:nvSpPr>
          <p:cNvPr id="19" name="Rectangle 18">
            <a:extLst>
              <a:ext uri="{FF2B5EF4-FFF2-40B4-BE49-F238E27FC236}">
                <a16:creationId xmlns:a16="http://schemas.microsoft.com/office/drawing/2014/main" id="{B5365A5C-A295-4155-A043-FCC92A806F93}"/>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23" name="Rectangle 22">
            <a:extLst>
              <a:ext uri="{FF2B5EF4-FFF2-40B4-BE49-F238E27FC236}">
                <a16:creationId xmlns:a16="http://schemas.microsoft.com/office/drawing/2014/main" id="{4A6EB7D8-185B-4250-8D4A-0A51D2AD9332}"/>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solidFill>
                <a:latin typeface="Consolas" panose="020B0609020204030204" pitchFamily="49" charset="0"/>
              </a:rPr>
              <a:t>FACT:</a:t>
            </a:r>
            <a:r>
              <a:rPr lang="en-US" sz="1450" dirty="0">
                <a:latin typeface="Consolas" panose="020B0609020204030204" pitchFamily="49" charset="0"/>
              </a:rPr>
              <a:t>	//argument is in X0</a:t>
            </a:r>
          </a:p>
          <a:p>
            <a:pPr>
              <a:defRPr sz="2000"/>
            </a:pPr>
            <a:r>
              <a:rPr lang="en-US" sz="1450" dirty="0">
                <a:solidFill>
                  <a:schemeClr val="accent3"/>
                </a:solidFill>
                <a:latin typeface="Consolas" panose="020B0609020204030204" pitchFamily="49" charset="0"/>
              </a:rPr>
              <a:t>	SUBS X9, X0, #1</a:t>
            </a:r>
          </a:p>
          <a:p>
            <a:pPr>
              <a:defRPr sz="2000"/>
            </a:pPr>
            <a:r>
              <a:rPr lang="en-US" sz="1450" dirty="0">
                <a:solidFill>
                  <a:schemeClr val="accent3"/>
                </a:solidFill>
                <a:latin typeface="Consolas" panose="020B0609020204030204" pitchFamily="49" charset="0"/>
              </a:rPr>
              <a:t>	B.GT RECURSE</a:t>
            </a:r>
          </a:p>
          <a:p>
            <a:pPr>
              <a:defRPr sz="2000"/>
            </a:pPr>
            <a:r>
              <a:rPr lang="en-US" sz="1450" dirty="0">
                <a:latin typeface="Consolas" panose="020B0609020204030204" pitchFamily="49" charset="0"/>
              </a:rPr>
              <a:t>	//base case</a:t>
            </a:r>
          </a:p>
          <a:p>
            <a:pPr>
              <a:defRPr sz="2000"/>
            </a:pPr>
            <a:r>
              <a:rPr lang="en-US" sz="1450" dirty="0">
                <a:solidFill>
                  <a:schemeClr val="accent3"/>
                </a:solidFill>
                <a:latin typeface="Consolas" panose="020B0609020204030204" pitchFamily="49" charset="0"/>
              </a:rPr>
              <a:t>	MOV X1, #1    </a:t>
            </a:r>
            <a:r>
              <a:rPr lang="en-US" sz="1450" dirty="0">
                <a:latin typeface="Consolas" panose="020B0609020204030204" pitchFamily="49" charset="0"/>
              </a:rPr>
              <a:t>//return argument X1 is 1</a:t>
            </a:r>
          </a:p>
          <a:p>
            <a:pPr>
              <a:defRPr sz="2000"/>
            </a:pPr>
            <a:r>
              <a:rPr lang="en-US" sz="1450" dirty="0">
                <a:solidFill>
                  <a:schemeClr val="accent3"/>
                </a:solidFill>
                <a:latin typeface="Consolas" panose="020B0609020204030204" pitchFamily="49" charset="0"/>
              </a:rPr>
              <a:t>	BR X30 </a:t>
            </a:r>
            <a:r>
              <a:rPr lang="en-US" sz="1450" dirty="0">
                <a:latin typeface="Consolas" panose="020B0609020204030204" pitchFamily="49" charset="0"/>
              </a:rPr>
              <a:t>		 //return</a:t>
            </a:r>
          </a:p>
          <a:p>
            <a:r>
              <a:rPr lang="en-US" sz="1400" dirty="0">
                <a:solidFill>
                  <a:schemeClr val="accent3"/>
                </a:solidFill>
                <a:latin typeface="Consolas" panose="020B0609020204030204" pitchFamily="49" charset="0"/>
              </a:rPr>
              <a:t>RECURSE: </a:t>
            </a:r>
            <a:r>
              <a:rPr lang="en-US" sz="1450" dirty="0">
                <a:solidFill>
                  <a:schemeClr val="accent3"/>
                </a:solidFill>
                <a:latin typeface="Consolas" panose="020B0609020204030204" pitchFamily="49" charset="0"/>
              </a:rPr>
              <a:t>	SUB SP, SP, #16    </a:t>
            </a:r>
            <a:r>
              <a:rPr lang="en-US" sz="1450" dirty="0">
                <a:solidFill>
                  <a:schemeClr val="bg2">
                    <a:lumMod val="95000"/>
                  </a:schemeClr>
                </a:solidFill>
                <a:latin typeface="Consolas" panose="020B0609020204030204" pitchFamily="49" charset="0"/>
              </a:rPr>
              <a:t>//prepare stack frame</a:t>
            </a:r>
          </a:p>
          <a:p>
            <a:r>
              <a:rPr lang="en-US" sz="1450" dirty="0">
                <a:solidFill>
                  <a:schemeClr val="accent3"/>
                </a:solidFill>
                <a:latin typeface="Consolas" panose="020B0609020204030204" pitchFamily="49" charset="0"/>
              </a:rPr>
              <a:t>	STUR X30, [SP, #8] </a:t>
            </a:r>
            <a:r>
              <a:rPr lang="en-US" sz="1450" dirty="0">
                <a:solidFill>
                  <a:schemeClr val="bg2">
                    <a:lumMod val="95000"/>
                  </a:schemeClr>
                </a:solidFill>
                <a:latin typeface="Consolas" panose="020B0609020204030204" pitchFamily="49" charset="0"/>
              </a:rPr>
              <a:t>//save return address</a:t>
            </a:r>
          </a:p>
          <a:p>
            <a:r>
              <a:rPr lang="en-US" sz="1450" dirty="0">
                <a:solidFill>
                  <a:schemeClr val="accent3"/>
                </a:solidFill>
                <a:latin typeface="Consolas" panose="020B0609020204030204" pitchFamily="49" charset="0"/>
              </a:rPr>
              <a:t>	STUR X0, [SP, #0] </a:t>
            </a:r>
            <a:r>
              <a:rPr lang="en-US" sz="1450" dirty="0">
                <a:solidFill>
                  <a:schemeClr val="bg2">
                    <a:lumMod val="95000"/>
                  </a:schemeClr>
                </a:solidFill>
                <a:latin typeface="Consolas" panose="020B0609020204030204" pitchFamily="49" charset="0"/>
              </a:rPr>
              <a:t> //save argument n</a:t>
            </a:r>
          </a:p>
          <a:p>
            <a:r>
              <a:rPr lang="en-US" sz="1450" dirty="0">
                <a:solidFill>
                  <a:schemeClr val="accent3"/>
                </a:solidFill>
                <a:latin typeface="Consolas" panose="020B0609020204030204" pitchFamily="49" charset="0"/>
              </a:rPr>
              <a:t>	SUB X0, X0, #1  </a:t>
            </a:r>
            <a:r>
              <a:rPr lang="en-US" sz="1450" dirty="0">
                <a:solidFill>
                  <a:schemeClr val="bg2">
                    <a:lumMod val="95000"/>
                  </a:schemeClr>
                </a:solidFill>
                <a:latin typeface="Consolas" panose="020B0609020204030204" pitchFamily="49" charset="0"/>
              </a:rPr>
              <a:t>   //recursive call will have n-1 as argument</a:t>
            </a:r>
          </a:p>
          <a:p>
            <a:r>
              <a:rPr lang="en-US" sz="1450" dirty="0">
                <a:solidFill>
                  <a:schemeClr val="accent3"/>
                </a:solidFill>
                <a:latin typeface="Consolas" panose="020B0609020204030204" pitchFamily="49" charset="0"/>
              </a:rPr>
              <a:t>	BL FACT </a:t>
            </a:r>
            <a:r>
              <a:rPr lang="en-US" sz="1450" dirty="0">
                <a:solidFill>
                  <a:schemeClr val="bg2">
                    <a:lumMod val="95000"/>
                  </a:schemeClr>
                </a:solidFill>
                <a:latin typeface="Consolas" panose="020B0609020204030204" pitchFamily="49" charset="0"/>
              </a:rPr>
              <a:t>	          //call fact with n-1</a:t>
            </a:r>
          </a:p>
          <a:p>
            <a:r>
              <a:rPr lang="en-US" sz="1450" dirty="0">
                <a:solidFill>
                  <a:schemeClr val="bg2">
                    <a:lumMod val="95000"/>
                  </a:schemeClr>
                </a:solidFill>
                <a:latin typeface="Consolas" panose="020B0609020204030204" pitchFamily="49" charset="0"/>
              </a:rPr>
              <a:t>	//return from recursive call, fact(n-1) is in X1</a:t>
            </a:r>
          </a:p>
          <a:p>
            <a:r>
              <a:rPr lang="en-US" sz="1450" dirty="0">
                <a:solidFill>
                  <a:schemeClr val="accent3"/>
                </a:solidFill>
                <a:latin typeface="Consolas" panose="020B0609020204030204" pitchFamily="49" charset="0"/>
              </a:rPr>
              <a:t>	LDUR X0, [SP, #0]  </a:t>
            </a:r>
            <a:r>
              <a:rPr lang="en-US" sz="1450" dirty="0">
                <a:solidFill>
                  <a:schemeClr val="bg2">
                    <a:lumMod val="95000"/>
                  </a:schemeClr>
                </a:solidFill>
                <a:latin typeface="Consolas" panose="020B0609020204030204" pitchFamily="49" charset="0"/>
              </a:rPr>
              <a:t>//restore n</a:t>
            </a:r>
          </a:p>
          <a:p>
            <a:r>
              <a:rPr lang="en-US" sz="1450" dirty="0">
                <a:solidFill>
                  <a:schemeClr val="accent3"/>
                </a:solidFill>
                <a:latin typeface="Consolas" panose="020B0609020204030204" pitchFamily="49" charset="0"/>
              </a:rPr>
              <a:t>	LDUR X30, [SP, #8] </a:t>
            </a:r>
            <a:r>
              <a:rPr lang="en-US" sz="1450" dirty="0">
                <a:solidFill>
                  <a:schemeClr val="bg2">
                    <a:lumMod val="95000"/>
                  </a:schemeClr>
                </a:solidFill>
                <a:latin typeface="Consolas" panose="020B0609020204030204" pitchFamily="49" charset="0"/>
              </a:rPr>
              <a:t>//restore return address</a:t>
            </a:r>
          </a:p>
          <a:p>
            <a:r>
              <a:rPr lang="en-US" sz="1450" dirty="0">
                <a:solidFill>
                  <a:schemeClr val="accent3"/>
                </a:solidFill>
                <a:latin typeface="Consolas" panose="020B0609020204030204" pitchFamily="49" charset="0"/>
              </a:rPr>
              <a:t>	ADD SP, SP, #16  </a:t>
            </a:r>
            <a:r>
              <a:rPr lang="en-US" sz="1450" dirty="0">
                <a:solidFill>
                  <a:schemeClr val="bg2">
                    <a:lumMod val="95000"/>
                  </a:schemeClr>
                </a:solidFill>
                <a:latin typeface="Consolas" panose="020B0609020204030204" pitchFamily="49" charset="0"/>
              </a:rPr>
              <a:t>  //restore stack pointer</a:t>
            </a:r>
          </a:p>
          <a:p>
            <a:r>
              <a:rPr lang="en-US" sz="1450" dirty="0">
                <a:solidFill>
                  <a:schemeClr val="accent3"/>
                </a:solidFill>
                <a:latin typeface="Consolas" panose="020B0609020204030204" pitchFamily="49" charset="0"/>
              </a:rPr>
              <a:t>	MUL X1, X0, X1   </a:t>
            </a:r>
            <a:r>
              <a:rPr lang="en-US" sz="1450" dirty="0">
                <a:solidFill>
                  <a:schemeClr val="bg2">
                    <a:lumMod val="95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a:t>
            </a:r>
            <a:r>
              <a:rPr lang="en-US" sz="1450" dirty="0">
                <a:solidFill>
                  <a:schemeClr val="accent3"/>
                </a:solidFill>
                <a:latin typeface="Consolas" panose="020B0609020204030204" pitchFamily="49" charset="0"/>
              </a:rPr>
              <a:t>BR X30 	</a:t>
            </a:r>
            <a:r>
              <a:rPr lang="en-US" sz="1450" dirty="0">
                <a:solidFill>
                  <a:schemeClr val="bg2">
                    <a:lumMod val="95000"/>
                  </a:schemeClr>
                </a:solidFill>
                <a:latin typeface="Consolas" panose="020B0609020204030204" pitchFamily="49" charset="0"/>
              </a:rPr>
              <a:t>          //return</a:t>
            </a:r>
          </a:p>
        </p:txBody>
      </p:sp>
    </p:spTree>
    <p:extLst>
      <p:ext uri="{BB962C8B-B14F-4D97-AF65-F5344CB8AC3E}">
        <p14:creationId xmlns:p14="http://schemas.microsoft.com/office/powerpoint/2010/main" val="262182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4" grpId="0" animBg="1"/>
      <p:bldP spid="3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8" name="Rectangle 27">
            <a:extLst>
              <a:ext uri="{FF2B5EF4-FFF2-40B4-BE49-F238E27FC236}">
                <a16:creationId xmlns:a16="http://schemas.microsoft.com/office/drawing/2014/main" id="{97FAFDD4-8F67-469B-BD22-1F966125FC93}"/>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29" name="Rectangle 28">
            <a:extLst>
              <a:ext uri="{FF2B5EF4-FFF2-40B4-BE49-F238E27FC236}">
                <a16:creationId xmlns:a16="http://schemas.microsoft.com/office/drawing/2014/main" id="{80597180-B029-40C3-9F5C-9B2855A2107E}"/>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2" name="Rectangle 31">
            <a:extLst>
              <a:ext uri="{FF2B5EF4-FFF2-40B4-BE49-F238E27FC236}">
                <a16:creationId xmlns:a16="http://schemas.microsoft.com/office/drawing/2014/main" id="{65CFBEB7-F636-43C6-A5B8-DC64AC460FD9}"/>
              </a:ext>
            </a:extLst>
          </p:cNvPr>
          <p:cNvSpPr/>
          <p:nvPr/>
        </p:nvSpPr>
        <p:spPr>
          <a:xfrm>
            <a:off x="3015124" y="2340873"/>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33" name="Straight Arrow Connector 32">
            <a:extLst>
              <a:ext uri="{FF2B5EF4-FFF2-40B4-BE49-F238E27FC236}">
                <a16:creationId xmlns:a16="http://schemas.microsoft.com/office/drawing/2014/main" id="{DF62046C-8493-4C40-81C5-5DBBC86714EE}"/>
              </a:ext>
              <a:ext uri="{C183D7F6-B498-43B3-948B-1728B52AA6E4}">
                <adec:decorative xmlns:adec="http://schemas.microsoft.com/office/drawing/2017/decorative" val="1"/>
              </a:ext>
            </a:extLst>
          </p:cNvPr>
          <p:cNvCxnSpPr>
            <a:cxnSpLocks/>
            <a:stCxn id="32" idx="1"/>
          </p:cNvCxnSpPr>
          <p:nvPr/>
        </p:nvCxnSpPr>
        <p:spPr>
          <a:xfrm flipH="1">
            <a:off x="2684527" y="2569473"/>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E359193-1F60-4023-AC27-4D651E1B52D3}"/>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37" name="Rectangle 36">
            <a:extLst>
              <a:ext uri="{FF2B5EF4-FFF2-40B4-BE49-F238E27FC236}">
                <a16:creationId xmlns:a16="http://schemas.microsoft.com/office/drawing/2014/main" id="{9E675028-593F-4435-B7E3-D4A716B7D80F}"/>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fact(3)</a:t>
            </a:r>
          </a:p>
        </p:txBody>
      </p:sp>
      <p:sp>
        <p:nvSpPr>
          <p:cNvPr id="38" name="Rectangle 37">
            <a:extLst>
              <a:ext uri="{FF2B5EF4-FFF2-40B4-BE49-F238E27FC236}">
                <a16:creationId xmlns:a16="http://schemas.microsoft.com/office/drawing/2014/main" id="{52D8A30A-CB68-4F70-B96D-E9B306031189}"/>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3</a:t>
            </a:r>
          </a:p>
        </p:txBody>
      </p:sp>
      <p:sp>
        <p:nvSpPr>
          <p:cNvPr id="39" name="Rectangle 38">
            <a:extLst>
              <a:ext uri="{FF2B5EF4-FFF2-40B4-BE49-F238E27FC236}">
                <a16:creationId xmlns:a16="http://schemas.microsoft.com/office/drawing/2014/main" id="{6BDD51DB-8A73-4407-8AA4-9CD88ACC316D}"/>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0x500000</a:t>
            </a:r>
          </a:p>
        </p:txBody>
      </p:sp>
      <p:sp>
        <p:nvSpPr>
          <p:cNvPr id="42" name="Rectangle 41">
            <a:extLst>
              <a:ext uri="{FF2B5EF4-FFF2-40B4-BE49-F238E27FC236}">
                <a16:creationId xmlns:a16="http://schemas.microsoft.com/office/drawing/2014/main" id="{90553CC9-1D0E-4080-80FB-DB692B3681CA}"/>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 name="Group 42">
            <a:extLst>
              <a:ext uri="{FF2B5EF4-FFF2-40B4-BE49-F238E27FC236}">
                <a16:creationId xmlns:a16="http://schemas.microsoft.com/office/drawing/2014/main" id="{00970B94-6D35-44C4-AFA3-565F732DB747}"/>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44" name="Oval 43">
              <a:extLst>
                <a:ext uri="{FF2B5EF4-FFF2-40B4-BE49-F238E27FC236}">
                  <a16:creationId xmlns:a16="http://schemas.microsoft.com/office/drawing/2014/main" id="{BF358559-E295-4ADA-83E6-E5229E8128A7}"/>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Multiplication Sign 44">
              <a:extLst>
                <a:ext uri="{FF2B5EF4-FFF2-40B4-BE49-F238E27FC236}">
                  <a16:creationId xmlns:a16="http://schemas.microsoft.com/office/drawing/2014/main" id="{517E22A7-7ADF-4868-BB6C-1879DF976AA7}"/>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62672A31-7CBA-4C9B-888C-3138B227833F}"/>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solidFill>
                <a:latin typeface="Consolas" panose="020B0609020204030204" pitchFamily="49" charset="0"/>
              </a:rPr>
              <a:t>FACT:</a:t>
            </a:r>
            <a:r>
              <a:rPr lang="en-US" sz="1450" dirty="0">
                <a:latin typeface="Consolas" panose="020B0609020204030204" pitchFamily="49" charset="0"/>
              </a:rPr>
              <a:t>	//argument is in X0</a:t>
            </a:r>
          </a:p>
          <a:p>
            <a:pPr>
              <a:defRPr sz="2000"/>
            </a:pPr>
            <a:r>
              <a:rPr lang="en-US" sz="1450" dirty="0">
                <a:solidFill>
                  <a:schemeClr val="accent3"/>
                </a:solidFill>
                <a:latin typeface="Consolas" panose="020B0609020204030204" pitchFamily="49" charset="0"/>
              </a:rPr>
              <a:t>	SUBS X9, X0, #1</a:t>
            </a:r>
          </a:p>
          <a:p>
            <a:pPr>
              <a:defRPr sz="2000"/>
            </a:pPr>
            <a:r>
              <a:rPr lang="en-US" sz="1450" dirty="0">
                <a:solidFill>
                  <a:schemeClr val="accent3"/>
                </a:solidFill>
                <a:latin typeface="Consolas" panose="020B0609020204030204" pitchFamily="49" charset="0"/>
              </a:rPr>
              <a:t>	B.GT RECURSE</a:t>
            </a:r>
          </a:p>
          <a:p>
            <a:pPr>
              <a:defRPr sz="2000"/>
            </a:pPr>
            <a:r>
              <a:rPr lang="en-US" sz="1450" dirty="0">
                <a:latin typeface="Consolas" panose="020B0609020204030204" pitchFamily="49" charset="0"/>
              </a:rPr>
              <a:t>	</a:t>
            </a:r>
            <a:r>
              <a:rPr lang="en-US" sz="1450" dirty="0">
                <a:solidFill>
                  <a:schemeClr val="lt1">
                    <a:alpha val="20000"/>
                  </a:schemeClr>
                </a:solidFill>
                <a:latin typeface="Consolas" panose="020B0609020204030204" pitchFamily="49" charset="0"/>
              </a:rPr>
              <a:t>//base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alpha val="20000"/>
                  </a:schemeClr>
                </a:solidFill>
                <a:latin typeface="Consolas" panose="020B0609020204030204" pitchFamily="49" charset="0"/>
              </a:rPr>
              <a:t>	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alpha val="20000"/>
                  </a:schemeClr>
                </a:solidFill>
                <a:latin typeface="Consolas" panose="020B0609020204030204" pitchFamily="49" charset="0"/>
              </a:rPr>
              <a:t>	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alpha val="20000"/>
                  </a:schemeClr>
                </a:solidFill>
                <a:latin typeface="Consolas" panose="020B0609020204030204" pitchFamily="49" charset="0"/>
              </a:rPr>
              <a:t>	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alpha val="20000"/>
                  </a:schemeClr>
                </a:solidFill>
                <a:latin typeface="Consolas" panose="020B0609020204030204" pitchFamily="49" charset="0"/>
              </a:rPr>
              <a:t>	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alpha val="20000"/>
                  </a:schemeClr>
                </a:solidFill>
                <a:latin typeface="Consolas" panose="020B0609020204030204" pitchFamily="49" charset="0"/>
              </a:rPr>
              <a:t>	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alpha val="20000"/>
                  </a:schemeClr>
                </a:solidFill>
                <a:latin typeface="Consolas" panose="020B0609020204030204" pitchFamily="49" charset="0"/>
              </a:rPr>
              <a:t>	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Tree>
    <p:extLst>
      <p:ext uri="{BB962C8B-B14F-4D97-AF65-F5344CB8AC3E}">
        <p14:creationId xmlns:p14="http://schemas.microsoft.com/office/powerpoint/2010/main" val="939047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44" name="Rectangle 43">
            <a:extLst>
              <a:ext uri="{FF2B5EF4-FFF2-40B4-BE49-F238E27FC236}">
                <a16:creationId xmlns:a16="http://schemas.microsoft.com/office/drawing/2014/main" id="{44776450-F124-403E-A29B-0084B4AD20EA}"/>
              </a:ext>
              <a:ext uri="{C183D7F6-B498-43B3-948B-1728B52AA6E4}">
                <adec:decorative xmlns:adec="http://schemas.microsoft.com/office/drawing/2017/decorative" val="1"/>
              </a:ext>
            </a:extLst>
          </p:cNvPr>
          <p:cNvSpPr/>
          <p:nvPr/>
        </p:nvSpPr>
        <p:spPr>
          <a:xfrm>
            <a:off x="838200" y="2569473"/>
            <a:ext cx="1828801" cy="228581"/>
          </a:xfrm>
          <a:prstGeom prst="rect">
            <a:avLst/>
          </a:prstGeom>
          <a:solidFill>
            <a:schemeClr val="accent2">
              <a:alpha val="0"/>
            </a:schemeClr>
          </a:solidFill>
          <a:ln w="38100">
            <a:solidFill>
              <a:schemeClr val="accent2">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29" name="Rectangle 28">
            <a:extLst>
              <a:ext uri="{FF2B5EF4-FFF2-40B4-BE49-F238E27FC236}">
                <a16:creationId xmlns:a16="http://schemas.microsoft.com/office/drawing/2014/main" id="{3037F72D-6074-4DF1-B05C-C3F41A3590D5}"/>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1" name="Rectangle 30">
            <a:extLst>
              <a:ext uri="{FF2B5EF4-FFF2-40B4-BE49-F238E27FC236}">
                <a16:creationId xmlns:a16="http://schemas.microsoft.com/office/drawing/2014/main" id="{DD4D60BC-C123-4D02-BD4E-4A3714445674}"/>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3" name="Rectangle 32">
            <a:extLst>
              <a:ext uri="{FF2B5EF4-FFF2-40B4-BE49-F238E27FC236}">
                <a16:creationId xmlns:a16="http://schemas.microsoft.com/office/drawing/2014/main" id="{E62FB9CF-56AC-4C51-A03C-EA1307B33F4A}"/>
              </a:ext>
            </a:extLst>
          </p:cNvPr>
          <p:cNvSpPr/>
          <p:nvPr/>
        </p:nvSpPr>
        <p:spPr>
          <a:xfrm>
            <a:off x="3015124" y="2340873"/>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35" name="Straight Arrow Connector 34">
            <a:extLst>
              <a:ext uri="{FF2B5EF4-FFF2-40B4-BE49-F238E27FC236}">
                <a16:creationId xmlns:a16="http://schemas.microsoft.com/office/drawing/2014/main" id="{E464DC43-653A-4210-9E1F-3C2AC1ECAAF6}"/>
              </a:ext>
              <a:ext uri="{C183D7F6-B498-43B3-948B-1728B52AA6E4}">
                <adec:decorative xmlns:adec="http://schemas.microsoft.com/office/drawing/2017/decorative" val="1"/>
              </a:ext>
            </a:extLst>
          </p:cNvPr>
          <p:cNvCxnSpPr>
            <a:cxnSpLocks/>
            <a:stCxn id="33" idx="1"/>
          </p:cNvCxnSpPr>
          <p:nvPr/>
        </p:nvCxnSpPr>
        <p:spPr>
          <a:xfrm flipH="1">
            <a:off x="2684527" y="2569473"/>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36595AF-A315-4CEE-8A79-E0F66494B7A5}"/>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38" name="Rectangle 37">
            <a:extLst>
              <a:ext uri="{FF2B5EF4-FFF2-40B4-BE49-F238E27FC236}">
                <a16:creationId xmlns:a16="http://schemas.microsoft.com/office/drawing/2014/main" id="{03034031-E354-45A0-9368-FF1BE436B5F0}"/>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fact(3)</a:t>
            </a:r>
          </a:p>
        </p:txBody>
      </p:sp>
      <p:sp>
        <p:nvSpPr>
          <p:cNvPr id="39" name="Rectangle 38">
            <a:extLst>
              <a:ext uri="{FF2B5EF4-FFF2-40B4-BE49-F238E27FC236}">
                <a16:creationId xmlns:a16="http://schemas.microsoft.com/office/drawing/2014/main" id="{84A2E760-120B-4191-8E86-AD1BBC8E26B2}"/>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3</a:t>
            </a:r>
          </a:p>
        </p:txBody>
      </p:sp>
      <p:sp>
        <p:nvSpPr>
          <p:cNvPr id="40" name="Rectangle 39">
            <a:extLst>
              <a:ext uri="{FF2B5EF4-FFF2-40B4-BE49-F238E27FC236}">
                <a16:creationId xmlns:a16="http://schemas.microsoft.com/office/drawing/2014/main" id="{ADC0F37B-51A4-4FBE-AA22-582EEE1FAAE8}"/>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0x500000</a:t>
            </a:r>
          </a:p>
        </p:txBody>
      </p:sp>
      <p:sp>
        <p:nvSpPr>
          <p:cNvPr id="43" name="Rectangle 42">
            <a:extLst>
              <a:ext uri="{FF2B5EF4-FFF2-40B4-BE49-F238E27FC236}">
                <a16:creationId xmlns:a16="http://schemas.microsoft.com/office/drawing/2014/main" id="{613B8FB5-A014-41EC-BEA8-2FBDE8E1BA6D}"/>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68B51401-CE58-4963-946D-2665571C8D5F}"/>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46" name="Oval 45">
              <a:extLst>
                <a:ext uri="{FF2B5EF4-FFF2-40B4-BE49-F238E27FC236}">
                  <a16:creationId xmlns:a16="http://schemas.microsoft.com/office/drawing/2014/main" id="{76C36539-815D-4813-93E5-A5BAF23E0720}"/>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Multiplication Sign 46">
              <a:extLst>
                <a:ext uri="{FF2B5EF4-FFF2-40B4-BE49-F238E27FC236}">
                  <a16:creationId xmlns:a16="http://schemas.microsoft.com/office/drawing/2014/main" id="{A63FEDFE-10A7-489E-A79F-DBDBA23E7C08}"/>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2813B66A-57D6-4022-B7B0-0886D3ACA63B}"/>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alpha val="20000"/>
                  </a:schemeClr>
                </a:solidFill>
                <a:latin typeface="Consolas" panose="020B0609020204030204" pitchFamily="49" charset="0"/>
              </a:rPr>
              <a:t>FACT:</a:t>
            </a:r>
            <a:r>
              <a:rPr lang="en-US" sz="1450" dirty="0">
                <a:solidFill>
                  <a:schemeClr val="lt1">
                    <a:alpha val="20000"/>
                  </a:schemeClr>
                </a:solidFill>
                <a:latin typeface="Consolas" panose="020B0609020204030204" pitchFamily="49" charset="0"/>
              </a:rPr>
              <a:t>	//argument is in X0</a:t>
            </a:r>
          </a:p>
          <a:p>
            <a:pPr>
              <a:defRPr sz="2000"/>
            </a:pPr>
            <a:r>
              <a:rPr lang="en-US" sz="1450" dirty="0">
                <a:solidFill>
                  <a:schemeClr val="accent3">
                    <a:alpha val="20000"/>
                  </a:schemeClr>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solidFill>
                <a:latin typeface="Consolas" panose="020B0609020204030204" pitchFamily="49" charset="0"/>
              </a:rPr>
              <a:t>RECURSE: </a:t>
            </a:r>
            <a:r>
              <a:rPr lang="en-US" sz="1450" dirty="0">
                <a:solidFill>
                  <a:schemeClr val="accent3"/>
                </a:solidFill>
                <a:latin typeface="Consolas" panose="020B0609020204030204" pitchFamily="49" charset="0"/>
              </a:rPr>
              <a:t>	SUB SP, SP, #16    </a:t>
            </a:r>
            <a:r>
              <a:rPr lang="en-US" sz="1450" dirty="0">
                <a:solidFill>
                  <a:schemeClr val="bg2">
                    <a:lumMod val="95000"/>
                  </a:schemeClr>
                </a:solidFill>
                <a:latin typeface="Consolas" panose="020B0609020204030204" pitchFamily="49" charset="0"/>
              </a:rPr>
              <a:t>//prepare stack frame</a:t>
            </a:r>
          </a:p>
          <a:p>
            <a:r>
              <a:rPr lang="en-US" sz="1450" dirty="0">
                <a:solidFill>
                  <a:schemeClr val="accent3"/>
                </a:solidFill>
                <a:latin typeface="Consolas" panose="020B0609020204030204" pitchFamily="49" charset="0"/>
              </a:rPr>
              <a:t>	</a:t>
            </a:r>
            <a:r>
              <a:rPr lang="en-US" sz="1450" dirty="0">
                <a:solidFill>
                  <a:schemeClr val="accent3">
                    <a:alpha val="20000"/>
                  </a:schemeClr>
                </a:solidFill>
                <a:latin typeface="Consolas" panose="020B0609020204030204" pitchFamily="49" charset="0"/>
              </a:rPr>
              <a:t>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alpha val="20000"/>
                  </a:schemeClr>
                </a:solidFill>
                <a:latin typeface="Consolas" panose="020B0609020204030204" pitchFamily="49" charset="0"/>
              </a:rPr>
              <a:t>	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alpha val="20000"/>
                  </a:schemeClr>
                </a:solidFill>
                <a:latin typeface="Consolas" panose="020B0609020204030204" pitchFamily="49" charset="0"/>
              </a:rPr>
              <a:t>	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alpha val="20000"/>
                  </a:schemeClr>
                </a:solidFill>
                <a:latin typeface="Consolas" panose="020B0609020204030204" pitchFamily="49" charset="0"/>
              </a:rPr>
              <a:t>	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alpha val="20000"/>
                  </a:schemeClr>
                </a:solidFill>
                <a:latin typeface="Consolas" panose="020B0609020204030204" pitchFamily="49" charset="0"/>
              </a:rPr>
              <a:t>	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alpha val="20000"/>
                  </a:schemeClr>
                </a:solidFill>
                <a:latin typeface="Consolas" panose="020B0609020204030204" pitchFamily="49" charset="0"/>
              </a:rPr>
              <a:t>	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Tree>
    <p:extLst>
      <p:ext uri="{BB962C8B-B14F-4D97-AF65-F5344CB8AC3E}">
        <p14:creationId xmlns:p14="http://schemas.microsoft.com/office/powerpoint/2010/main" val="41091904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2D576CA-6680-4327-8180-9AED3000A8C5}"/>
              </a:ext>
              <a:ext uri="{C183D7F6-B498-43B3-948B-1728B52AA6E4}">
                <adec:decorative xmlns:adec="http://schemas.microsoft.com/office/drawing/2017/decorative" val="1"/>
              </a:ext>
            </a:extLst>
          </p:cNvPr>
          <p:cNvSpPr/>
          <p:nvPr/>
        </p:nvSpPr>
        <p:spPr>
          <a:xfrm>
            <a:off x="838201" y="2569473"/>
            <a:ext cx="1828800"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6" name="Rectangle 25">
            <a:extLst>
              <a:ext uri="{FF2B5EF4-FFF2-40B4-BE49-F238E27FC236}">
                <a16:creationId xmlns:a16="http://schemas.microsoft.com/office/drawing/2014/main" id="{3C0F7682-63E3-465E-8992-03127467A610}"/>
              </a:ext>
            </a:extLst>
          </p:cNvPr>
          <p:cNvSpPr/>
          <p:nvPr/>
        </p:nvSpPr>
        <p:spPr>
          <a:xfrm>
            <a:off x="3015124" y="3397675"/>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27" name="Straight Arrow Connector 26">
            <a:extLst>
              <a:ext uri="{FF2B5EF4-FFF2-40B4-BE49-F238E27FC236}">
                <a16:creationId xmlns:a16="http://schemas.microsoft.com/office/drawing/2014/main" id="{02536538-53AF-4066-8BD0-E835536AA682}"/>
              </a:ext>
              <a:ext uri="{C183D7F6-B498-43B3-948B-1728B52AA6E4}">
                <adec:decorative xmlns:adec="http://schemas.microsoft.com/office/drawing/2017/decorative" val="1"/>
              </a:ext>
            </a:extLst>
          </p:cNvPr>
          <p:cNvCxnSpPr>
            <a:cxnSpLocks/>
            <a:stCxn id="26" idx="1"/>
          </p:cNvCxnSpPr>
          <p:nvPr/>
        </p:nvCxnSpPr>
        <p:spPr>
          <a:xfrm flipH="1">
            <a:off x="2684527" y="3626275"/>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9F89DF7-BC2B-4B99-AF6A-58706FB8BA13}"/>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1" name="Rectangle 30">
            <a:extLst>
              <a:ext uri="{FF2B5EF4-FFF2-40B4-BE49-F238E27FC236}">
                <a16:creationId xmlns:a16="http://schemas.microsoft.com/office/drawing/2014/main" id="{B4E54798-8B69-44F6-B80D-CDFF847B67CC}"/>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7" name="Rectangle 36">
            <a:extLst>
              <a:ext uri="{FF2B5EF4-FFF2-40B4-BE49-F238E27FC236}">
                <a16:creationId xmlns:a16="http://schemas.microsoft.com/office/drawing/2014/main" id="{10AAAEDC-7352-40CD-9EE5-6D2943F9182E}"/>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38" name="Rectangle 37">
            <a:extLst>
              <a:ext uri="{FF2B5EF4-FFF2-40B4-BE49-F238E27FC236}">
                <a16:creationId xmlns:a16="http://schemas.microsoft.com/office/drawing/2014/main" id="{6FC111FB-26D6-48A9-9616-7B2C1F4C4678}"/>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fact(3)</a:t>
            </a:r>
          </a:p>
        </p:txBody>
      </p:sp>
      <p:sp>
        <p:nvSpPr>
          <p:cNvPr id="39" name="Rectangle 38">
            <a:extLst>
              <a:ext uri="{FF2B5EF4-FFF2-40B4-BE49-F238E27FC236}">
                <a16:creationId xmlns:a16="http://schemas.microsoft.com/office/drawing/2014/main" id="{3F0D7217-B200-4DE0-A631-4CBE497B9DD8}"/>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3</a:t>
            </a:r>
          </a:p>
        </p:txBody>
      </p:sp>
      <p:sp>
        <p:nvSpPr>
          <p:cNvPr id="41" name="Rectangle 40">
            <a:extLst>
              <a:ext uri="{FF2B5EF4-FFF2-40B4-BE49-F238E27FC236}">
                <a16:creationId xmlns:a16="http://schemas.microsoft.com/office/drawing/2014/main" id="{93A8BFBA-8AE9-4D46-80EB-86D3C721B4CB}"/>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0x500000</a:t>
            </a:r>
          </a:p>
        </p:txBody>
      </p:sp>
      <p:sp>
        <p:nvSpPr>
          <p:cNvPr id="44" name="Rectangle 43">
            <a:extLst>
              <a:ext uri="{FF2B5EF4-FFF2-40B4-BE49-F238E27FC236}">
                <a16:creationId xmlns:a16="http://schemas.microsoft.com/office/drawing/2014/main" id="{F9AF3BBD-B59C-4BC0-8B95-B6530C9BB253}"/>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30BA7C97-6693-47C8-9779-FAA3788CDDEA}"/>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46" name="Oval 45">
              <a:extLst>
                <a:ext uri="{FF2B5EF4-FFF2-40B4-BE49-F238E27FC236}">
                  <a16:creationId xmlns:a16="http://schemas.microsoft.com/office/drawing/2014/main" id="{B757A9AE-5CCF-4DAD-80E3-77C32F08E30F}"/>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Multiplication Sign 46">
              <a:extLst>
                <a:ext uri="{FF2B5EF4-FFF2-40B4-BE49-F238E27FC236}">
                  <a16:creationId xmlns:a16="http://schemas.microsoft.com/office/drawing/2014/main" id="{88170FF6-88E3-4323-BF65-78C0C1E33DC6}"/>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688E8BCC-84FE-432C-B45B-7D1AFAB0EBD0}"/>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alpha val="20000"/>
                  </a:schemeClr>
                </a:solidFill>
                <a:latin typeface="Consolas" panose="020B0609020204030204" pitchFamily="49" charset="0"/>
              </a:rPr>
              <a:t>FACT:</a:t>
            </a:r>
            <a:r>
              <a:rPr lang="en-US" sz="1450" dirty="0">
                <a:solidFill>
                  <a:schemeClr val="lt1">
                    <a:alpha val="20000"/>
                  </a:schemeClr>
                </a:solidFill>
                <a:latin typeface="Consolas" panose="020B0609020204030204" pitchFamily="49" charset="0"/>
              </a:rPr>
              <a:t>	//argument is in X0</a:t>
            </a:r>
          </a:p>
          <a:p>
            <a:pPr>
              <a:defRPr sz="2000"/>
            </a:pPr>
            <a:r>
              <a:rPr lang="en-US" sz="1450" dirty="0">
                <a:solidFill>
                  <a:schemeClr val="accent3">
                    <a:alpha val="20000"/>
                  </a:schemeClr>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solidFill>
                <a:latin typeface="Consolas" panose="020B0609020204030204" pitchFamily="49" charset="0"/>
              </a:rPr>
              <a:t>	STUR X30, [SP, #8] </a:t>
            </a:r>
            <a:r>
              <a:rPr lang="en-US" sz="1450" dirty="0">
                <a:solidFill>
                  <a:schemeClr val="bg2">
                    <a:lumMod val="95000"/>
                  </a:schemeClr>
                </a:solidFill>
                <a:latin typeface="Consolas" panose="020B0609020204030204" pitchFamily="49" charset="0"/>
              </a:rPr>
              <a:t>//save return address</a:t>
            </a:r>
          </a:p>
          <a:p>
            <a:r>
              <a:rPr lang="en-US" sz="1450" dirty="0">
                <a:solidFill>
                  <a:schemeClr val="accent3"/>
                </a:solidFill>
                <a:latin typeface="Consolas" panose="020B0609020204030204" pitchFamily="49" charset="0"/>
              </a:rPr>
              <a:t>	STUR X0, [SP, #0] </a:t>
            </a:r>
            <a:r>
              <a:rPr lang="en-US" sz="1450" dirty="0">
                <a:solidFill>
                  <a:schemeClr val="bg2">
                    <a:lumMod val="95000"/>
                  </a:schemeClr>
                </a:solidFill>
                <a:latin typeface="Consolas" panose="020B0609020204030204" pitchFamily="49" charset="0"/>
              </a:rPr>
              <a:t> //save argument n</a:t>
            </a:r>
          </a:p>
          <a:p>
            <a:r>
              <a:rPr lang="en-US" sz="1450" dirty="0">
                <a:solidFill>
                  <a:schemeClr val="accent3"/>
                </a:solidFill>
                <a:latin typeface="Consolas" panose="020B0609020204030204" pitchFamily="49" charset="0"/>
              </a:rPr>
              <a:t>	</a:t>
            </a:r>
            <a:r>
              <a:rPr lang="en-US" sz="1450" dirty="0">
                <a:solidFill>
                  <a:schemeClr val="accent3">
                    <a:alpha val="20000"/>
                  </a:schemeClr>
                </a:solidFill>
                <a:latin typeface="Consolas" panose="020B0609020204030204" pitchFamily="49" charset="0"/>
              </a:rPr>
              <a:t>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alpha val="20000"/>
                  </a:schemeClr>
                </a:solidFill>
                <a:latin typeface="Consolas" panose="020B0609020204030204" pitchFamily="49" charset="0"/>
              </a:rPr>
              <a:t>	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alpha val="20000"/>
                  </a:schemeClr>
                </a:solidFill>
                <a:latin typeface="Consolas" panose="020B0609020204030204" pitchFamily="49" charset="0"/>
              </a:rPr>
              <a:t>	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alpha val="20000"/>
                  </a:schemeClr>
                </a:solidFill>
                <a:latin typeface="Consolas" panose="020B0609020204030204" pitchFamily="49" charset="0"/>
              </a:rPr>
              <a:t>	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alpha val="20000"/>
                  </a:schemeClr>
                </a:solidFill>
                <a:latin typeface="Consolas" panose="020B0609020204030204" pitchFamily="49" charset="0"/>
              </a:rPr>
              <a:t>	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Tree>
    <p:extLst>
      <p:ext uri="{BB962C8B-B14F-4D97-AF65-F5344CB8AC3E}">
        <p14:creationId xmlns:p14="http://schemas.microsoft.com/office/powerpoint/2010/main" val="1367417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2D576CA-6680-4327-8180-9AED3000A8C5}"/>
              </a:ext>
              <a:ext uri="{C183D7F6-B498-43B3-948B-1728B52AA6E4}">
                <adec:decorative xmlns:adec="http://schemas.microsoft.com/office/drawing/2017/decorative" val="1"/>
              </a:ext>
            </a:extLst>
          </p:cNvPr>
          <p:cNvSpPr/>
          <p:nvPr/>
        </p:nvSpPr>
        <p:spPr>
          <a:xfrm>
            <a:off x="838200" y="2569473"/>
            <a:ext cx="1828801"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37" name="Rectangle 36">
            <a:extLst>
              <a:ext uri="{FF2B5EF4-FFF2-40B4-BE49-F238E27FC236}">
                <a16:creationId xmlns:a16="http://schemas.microsoft.com/office/drawing/2014/main" id="{F05C165E-1CB8-4E8F-BDD2-8B766CE7953D}"/>
              </a:ext>
              <a:ext uri="{C183D7F6-B498-43B3-948B-1728B52AA6E4}">
                <adec:decorative xmlns:adec="http://schemas.microsoft.com/office/drawing/2017/decorative" val="1"/>
              </a:ext>
            </a:extLst>
          </p:cNvPr>
          <p:cNvSpPr/>
          <p:nvPr/>
        </p:nvSpPr>
        <p:spPr>
          <a:xfrm>
            <a:off x="838200" y="2569473"/>
            <a:ext cx="1828801"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38" name="Rectangle 37">
            <a:extLst>
              <a:ext uri="{FF2B5EF4-FFF2-40B4-BE49-F238E27FC236}">
                <a16:creationId xmlns:a16="http://schemas.microsoft.com/office/drawing/2014/main" id="{ACBB500D-8B3C-41FB-89AD-66C0978553D6}"/>
              </a:ext>
            </a:extLst>
          </p:cNvPr>
          <p:cNvSpPr/>
          <p:nvPr/>
        </p:nvSpPr>
        <p:spPr>
          <a:xfrm>
            <a:off x="945691" y="3120132"/>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3</a:t>
            </a:r>
          </a:p>
        </p:txBody>
      </p:sp>
      <p:sp>
        <p:nvSpPr>
          <p:cNvPr id="39" name="Rectangle 38">
            <a:extLst>
              <a:ext uri="{FF2B5EF4-FFF2-40B4-BE49-F238E27FC236}">
                <a16:creationId xmlns:a16="http://schemas.microsoft.com/office/drawing/2014/main" id="{ECCA7D47-FFF1-4B95-8191-8A036E96D46F}"/>
              </a:ext>
            </a:extLst>
          </p:cNvPr>
          <p:cNvSpPr/>
          <p:nvPr/>
        </p:nvSpPr>
        <p:spPr>
          <a:xfrm>
            <a:off x="945691" y="2671558"/>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0x500000</a:t>
            </a:r>
          </a:p>
        </p:txBody>
      </p:sp>
      <p:sp>
        <p:nvSpPr>
          <p:cNvPr id="29" name="Rectangle 28">
            <a:extLst>
              <a:ext uri="{FF2B5EF4-FFF2-40B4-BE49-F238E27FC236}">
                <a16:creationId xmlns:a16="http://schemas.microsoft.com/office/drawing/2014/main" id="{0BE782A4-4A67-4434-BE2E-56B568731582}"/>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1" name="Rectangle 30">
            <a:extLst>
              <a:ext uri="{FF2B5EF4-FFF2-40B4-BE49-F238E27FC236}">
                <a16:creationId xmlns:a16="http://schemas.microsoft.com/office/drawing/2014/main" id="{3E5775D0-4ED6-48A2-97F3-FE317AC9F54E}"/>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2" name="Rectangle 31">
            <a:extLst>
              <a:ext uri="{FF2B5EF4-FFF2-40B4-BE49-F238E27FC236}">
                <a16:creationId xmlns:a16="http://schemas.microsoft.com/office/drawing/2014/main" id="{EB3CF54F-2268-4CB0-83F3-AB6D3264F066}"/>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41" name="Rectangle 40">
            <a:extLst>
              <a:ext uri="{FF2B5EF4-FFF2-40B4-BE49-F238E27FC236}">
                <a16:creationId xmlns:a16="http://schemas.microsoft.com/office/drawing/2014/main" id="{9B057D37-3613-41B7-BBC3-9D656D7FB1B7}"/>
              </a:ext>
            </a:extLst>
          </p:cNvPr>
          <p:cNvSpPr/>
          <p:nvPr/>
        </p:nvSpPr>
        <p:spPr>
          <a:xfrm>
            <a:off x="3015124" y="3397675"/>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42" name="Straight Arrow Connector 41">
            <a:extLst>
              <a:ext uri="{FF2B5EF4-FFF2-40B4-BE49-F238E27FC236}">
                <a16:creationId xmlns:a16="http://schemas.microsoft.com/office/drawing/2014/main" id="{0AAE07E6-3A99-44E2-8238-04F97C6A032C}"/>
              </a:ext>
              <a:ext uri="{C183D7F6-B498-43B3-948B-1728B52AA6E4}">
                <adec:decorative xmlns:adec="http://schemas.microsoft.com/office/drawing/2017/decorative" val="1"/>
              </a:ext>
            </a:extLst>
          </p:cNvPr>
          <p:cNvCxnSpPr>
            <a:cxnSpLocks/>
            <a:stCxn id="41" idx="1"/>
          </p:cNvCxnSpPr>
          <p:nvPr/>
        </p:nvCxnSpPr>
        <p:spPr>
          <a:xfrm flipH="1">
            <a:off x="2684527" y="3626275"/>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0E7E042A-8A5D-4675-9398-4A7EB1E8E7CE}"/>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fact(3)</a:t>
            </a:r>
          </a:p>
        </p:txBody>
      </p:sp>
      <p:sp>
        <p:nvSpPr>
          <p:cNvPr id="52" name="Rectangle 51">
            <a:extLst>
              <a:ext uri="{FF2B5EF4-FFF2-40B4-BE49-F238E27FC236}">
                <a16:creationId xmlns:a16="http://schemas.microsoft.com/office/drawing/2014/main" id="{4D64473B-24DD-4DD7-935F-D7E34718FC81}"/>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3</a:t>
            </a:r>
          </a:p>
        </p:txBody>
      </p:sp>
      <p:sp>
        <p:nvSpPr>
          <p:cNvPr id="53" name="Rectangle 52">
            <a:extLst>
              <a:ext uri="{FF2B5EF4-FFF2-40B4-BE49-F238E27FC236}">
                <a16:creationId xmlns:a16="http://schemas.microsoft.com/office/drawing/2014/main" id="{554D01DF-D62A-4739-981B-983A8AFF3B69}"/>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0x500000</a:t>
            </a:r>
          </a:p>
        </p:txBody>
      </p:sp>
      <p:sp>
        <p:nvSpPr>
          <p:cNvPr id="56" name="Rectangle 55">
            <a:extLst>
              <a:ext uri="{FF2B5EF4-FFF2-40B4-BE49-F238E27FC236}">
                <a16:creationId xmlns:a16="http://schemas.microsoft.com/office/drawing/2014/main" id="{7BB49B09-41F3-40C0-A539-DB7B880DFCA9}"/>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E2A8D5E5-7FB8-4FED-9AC4-92CB2E205253}"/>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58" name="Oval 57">
              <a:extLst>
                <a:ext uri="{FF2B5EF4-FFF2-40B4-BE49-F238E27FC236}">
                  <a16:creationId xmlns:a16="http://schemas.microsoft.com/office/drawing/2014/main" id="{A2796D15-7FFE-49F2-88A2-3D3CFDFD7821}"/>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Multiplication Sign 58">
              <a:extLst>
                <a:ext uri="{FF2B5EF4-FFF2-40B4-BE49-F238E27FC236}">
                  <a16:creationId xmlns:a16="http://schemas.microsoft.com/office/drawing/2014/main" id="{FF815443-3937-4BAB-A9D9-ACFA30151409}"/>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B68FEAA0-FB27-44D9-8DEB-BEFD7A073C61}"/>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alpha val="20000"/>
                  </a:schemeClr>
                </a:solidFill>
                <a:latin typeface="Consolas" panose="020B0609020204030204" pitchFamily="49" charset="0"/>
              </a:rPr>
              <a:t>FACT:</a:t>
            </a:r>
            <a:r>
              <a:rPr lang="en-US" sz="1450" dirty="0">
                <a:solidFill>
                  <a:schemeClr val="lt1">
                    <a:alpha val="20000"/>
                  </a:schemeClr>
                </a:solidFill>
                <a:latin typeface="Consolas" panose="020B0609020204030204" pitchFamily="49" charset="0"/>
              </a:rPr>
              <a:t>	//argument is in X0</a:t>
            </a:r>
          </a:p>
          <a:p>
            <a:pPr>
              <a:defRPr sz="2000"/>
            </a:pPr>
            <a:r>
              <a:rPr lang="en-US" sz="1450" dirty="0">
                <a:solidFill>
                  <a:schemeClr val="accent3">
                    <a:alpha val="20000"/>
                  </a:schemeClr>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solidFill>
                <a:latin typeface="Consolas" panose="020B0609020204030204" pitchFamily="49" charset="0"/>
              </a:rPr>
              <a:t>	STUR X30, [SP, #8] </a:t>
            </a:r>
            <a:r>
              <a:rPr lang="en-US" sz="1450" dirty="0">
                <a:solidFill>
                  <a:schemeClr val="bg2">
                    <a:lumMod val="95000"/>
                  </a:schemeClr>
                </a:solidFill>
                <a:latin typeface="Consolas" panose="020B0609020204030204" pitchFamily="49" charset="0"/>
              </a:rPr>
              <a:t>//save return address</a:t>
            </a:r>
          </a:p>
          <a:p>
            <a:r>
              <a:rPr lang="en-US" sz="1450" dirty="0">
                <a:solidFill>
                  <a:schemeClr val="accent3"/>
                </a:solidFill>
                <a:latin typeface="Consolas" panose="020B0609020204030204" pitchFamily="49" charset="0"/>
              </a:rPr>
              <a:t>	STUR X0, [SP, #0] </a:t>
            </a:r>
            <a:r>
              <a:rPr lang="en-US" sz="1450" dirty="0">
                <a:solidFill>
                  <a:schemeClr val="bg2">
                    <a:lumMod val="95000"/>
                  </a:schemeClr>
                </a:solidFill>
                <a:latin typeface="Consolas" panose="020B0609020204030204" pitchFamily="49" charset="0"/>
              </a:rPr>
              <a:t> //save argument n</a:t>
            </a:r>
          </a:p>
          <a:p>
            <a:r>
              <a:rPr lang="en-US" sz="1450" dirty="0">
                <a:solidFill>
                  <a:schemeClr val="accent3"/>
                </a:solidFill>
                <a:latin typeface="Consolas" panose="020B0609020204030204" pitchFamily="49" charset="0"/>
              </a:rPr>
              <a:t>	</a:t>
            </a:r>
            <a:r>
              <a:rPr lang="en-US" sz="1450" dirty="0">
                <a:solidFill>
                  <a:schemeClr val="accent3">
                    <a:alpha val="20000"/>
                  </a:schemeClr>
                </a:solidFill>
                <a:latin typeface="Consolas" panose="020B0609020204030204" pitchFamily="49" charset="0"/>
              </a:rPr>
              <a:t>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alpha val="20000"/>
                  </a:schemeClr>
                </a:solidFill>
                <a:latin typeface="Consolas" panose="020B0609020204030204" pitchFamily="49" charset="0"/>
              </a:rPr>
              <a:t>	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alpha val="20000"/>
                  </a:schemeClr>
                </a:solidFill>
                <a:latin typeface="Consolas" panose="020B0609020204030204" pitchFamily="49" charset="0"/>
              </a:rPr>
              <a:t>	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alpha val="20000"/>
                  </a:schemeClr>
                </a:solidFill>
                <a:latin typeface="Consolas" panose="020B0609020204030204" pitchFamily="49" charset="0"/>
              </a:rPr>
              <a:t>	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alpha val="20000"/>
                  </a:schemeClr>
                </a:solidFill>
                <a:latin typeface="Consolas" panose="020B0609020204030204" pitchFamily="49" charset="0"/>
              </a:rPr>
              <a:t>	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Tree>
    <p:extLst>
      <p:ext uri="{BB962C8B-B14F-4D97-AF65-F5344CB8AC3E}">
        <p14:creationId xmlns:p14="http://schemas.microsoft.com/office/powerpoint/2010/main" val="263143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9" name="Rectangle 28">
            <a:extLst>
              <a:ext uri="{FF2B5EF4-FFF2-40B4-BE49-F238E27FC236}">
                <a16:creationId xmlns:a16="http://schemas.microsoft.com/office/drawing/2014/main" id="{FCBAB9D9-BDA4-4D36-94F2-FBC950A40AC5}"/>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1" name="Rectangle 30">
            <a:extLst>
              <a:ext uri="{FF2B5EF4-FFF2-40B4-BE49-F238E27FC236}">
                <a16:creationId xmlns:a16="http://schemas.microsoft.com/office/drawing/2014/main" id="{30A96D93-2E65-498A-A476-722671E99345}"/>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3" name="Rectangle 32">
            <a:extLst>
              <a:ext uri="{FF2B5EF4-FFF2-40B4-BE49-F238E27FC236}">
                <a16:creationId xmlns:a16="http://schemas.microsoft.com/office/drawing/2014/main" id="{6BBC80F5-899C-4588-BAF9-91F40BC19579}"/>
              </a:ext>
              <a:ext uri="{C183D7F6-B498-43B3-948B-1728B52AA6E4}">
                <adec:decorative xmlns:adec="http://schemas.microsoft.com/office/drawing/2017/decorative" val="1"/>
              </a:ext>
            </a:extLst>
          </p:cNvPr>
          <p:cNvSpPr/>
          <p:nvPr/>
        </p:nvSpPr>
        <p:spPr>
          <a:xfrm>
            <a:off x="838200" y="2569473"/>
            <a:ext cx="1828801"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40" name="Rectangle 39">
            <a:extLst>
              <a:ext uri="{FF2B5EF4-FFF2-40B4-BE49-F238E27FC236}">
                <a16:creationId xmlns:a16="http://schemas.microsoft.com/office/drawing/2014/main" id="{74C4F1A6-70E7-4310-A44D-B04F98ED8E0A}"/>
              </a:ext>
            </a:extLst>
          </p:cNvPr>
          <p:cNvSpPr/>
          <p:nvPr/>
        </p:nvSpPr>
        <p:spPr>
          <a:xfrm>
            <a:off x="945691" y="3120132"/>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3</a:t>
            </a:r>
          </a:p>
        </p:txBody>
      </p:sp>
      <p:sp>
        <p:nvSpPr>
          <p:cNvPr id="41" name="Rectangle 40">
            <a:extLst>
              <a:ext uri="{FF2B5EF4-FFF2-40B4-BE49-F238E27FC236}">
                <a16:creationId xmlns:a16="http://schemas.microsoft.com/office/drawing/2014/main" id="{C383D3F7-F848-4565-AAB5-3CB4C5ADF288}"/>
              </a:ext>
            </a:extLst>
          </p:cNvPr>
          <p:cNvSpPr/>
          <p:nvPr/>
        </p:nvSpPr>
        <p:spPr>
          <a:xfrm>
            <a:off x="945691" y="2671558"/>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0x500000</a:t>
            </a:r>
          </a:p>
        </p:txBody>
      </p:sp>
      <p:sp>
        <p:nvSpPr>
          <p:cNvPr id="42" name="Rectangle 41">
            <a:extLst>
              <a:ext uri="{FF2B5EF4-FFF2-40B4-BE49-F238E27FC236}">
                <a16:creationId xmlns:a16="http://schemas.microsoft.com/office/drawing/2014/main" id="{F503A78C-968C-459D-AA46-3A36CF058354}"/>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44" name="Rectangle 43">
            <a:extLst>
              <a:ext uri="{FF2B5EF4-FFF2-40B4-BE49-F238E27FC236}">
                <a16:creationId xmlns:a16="http://schemas.microsoft.com/office/drawing/2014/main" id="{21B62D41-ED14-402C-B27D-5FF69EF29695}"/>
              </a:ext>
            </a:extLst>
          </p:cNvPr>
          <p:cNvSpPr/>
          <p:nvPr/>
        </p:nvSpPr>
        <p:spPr>
          <a:xfrm>
            <a:off x="3015124" y="3397675"/>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45" name="Straight Arrow Connector 44">
            <a:extLst>
              <a:ext uri="{FF2B5EF4-FFF2-40B4-BE49-F238E27FC236}">
                <a16:creationId xmlns:a16="http://schemas.microsoft.com/office/drawing/2014/main" id="{BD0A976C-860A-43A5-8627-89C71EC16F85}"/>
              </a:ext>
              <a:ext uri="{C183D7F6-B498-43B3-948B-1728B52AA6E4}">
                <adec:decorative xmlns:adec="http://schemas.microsoft.com/office/drawing/2017/decorative" val="1"/>
              </a:ext>
            </a:extLst>
          </p:cNvPr>
          <p:cNvCxnSpPr>
            <a:cxnSpLocks/>
            <a:stCxn id="44" idx="1"/>
          </p:cNvCxnSpPr>
          <p:nvPr/>
        </p:nvCxnSpPr>
        <p:spPr>
          <a:xfrm flipH="1">
            <a:off x="2684527" y="3626275"/>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0600A76-E869-41DD-8404-8E4ADE16F8B4}"/>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fact(3)</a:t>
            </a:r>
          </a:p>
        </p:txBody>
      </p:sp>
      <p:sp>
        <p:nvSpPr>
          <p:cNvPr id="47" name="Rectangle 46">
            <a:extLst>
              <a:ext uri="{FF2B5EF4-FFF2-40B4-BE49-F238E27FC236}">
                <a16:creationId xmlns:a16="http://schemas.microsoft.com/office/drawing/2014/main" id="{D14A7928-82BB-43FA-99C4-F36957779E92}"/>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3</a:t>
            </a:r>
          </a:p>
        </p:txBody>
      </p:sp>
      <p:sp>
        <p:nvSpPr>
          <p:cNvPr id="48" name="Rectangle 47">
            <a:extLst>
              <a:ext uri="{FF2B5EF4-FFF2-40B4-BE49-F238E27FC236}">
                <a16:creationId xmlns:a16="http://schemas.microsoft.com/office/drawing/2014/main" id="{6E6B67FE-6C94-45D1-B760-60AAED96EDAA}"/>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0x500000</a:t>
            </a:r>
          </a:p>
        </p:txBody>
      </p:sp>
      <p:sp>
        <p:nvSpPr>
          <p:cNvPr id="51" name="Rectangle 50">
            <a:extLst>
              <a:ext uri="{FF2B5EF4-FFF2-40B4-BE49-F238E27FC236}">
                <a16:creationId xmlns:a16="http://schemas.microsoft.com/office/drawing/2014/main" id="{11738B07-2673-42A6-8AAE-A97B4610ACF7}"/>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2" name="Group 51">
            <a:extLst>
              <a:ext uri="{FF2B5EF4-FFF2-40B4-BE49-F238E27FC236}">
                <a16:creationId xmlns:a16="http://schemas.microsoft.com/office/drawing/2014/main" id="{AAF435EB-0C25-40AC-A52A-A439C113D065}"/>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53" name="Oval 52">
              <a:extLst>
                <a:ext uri="{FF2B5EF4-FFF2-40B4-BE49-F238E27FC236}">
                  <a16:creationId xmlns:a16="http://schemas.microsoft.com/office/drawing/2014/main" id="{90589662-05B5-4665-BB1A-68B2068B8565}"/>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Multiplication Sign 53">
              <a:extLst>
                <a:ext uri="{FF2B5EF4-FFF2-40B4-BE49-F238E27FC236}">
                  <a16:creationId xmlns:a16="http://schemas.microsoft.com/office/drawing/2014/main" id="{773EC577-6C50-4FF1-B3ED-C08F4BEB67B8}"/>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4AD27D42-DB87-4201-B7C0-E249982245E3}"/>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alpha val="20000"/>
                  </a:schemeClr>
                </a:solidFill>
                <a:latin typeface="Consolas" panose="020B0609020204030204" pitchFamily="49" charset="0"/>
              </a:rPr>
              <a:t>FACT:</a:t>
            </a:r>
            <a:r>
              <a:rPr lang="en-US" sz="1450" dirty="0">
                <a:solidFill>
                  <a:schemeClr val="lt1">
                    <a:alpha val="20000"/>
                  </a:schemeClr>
                </a:solidFill>
                <a:latin typeface="Consolas" panose="020B0609020204030204" pitchFamily="49" charset="0"/>
              </a:rPr>
              <a:t>	//argument is in X0</a:t>
            </a:r>
          </a:p>
          <a:p>
            <a:pPr>
              <a:defRPr sz="2000"/>
            </a:pPr>
            <a:r>
              <a:rPr lang="en-US" sz="1450" dirty="0">
                <a:solidFill>
                  <a:schemeClr val="accent3">
                    <a:alpha val="20000"/>
                  </a:schemeClr>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alpha val="20000"/>
                  </a:schemeClr>
                </a:solidFill>
                <a:latin typeface="Consolas" panose="020B0609020204030204" pitchFamily="49" charset="0"/>
              </a:rPr>
              <a:t>	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solidFill>
                <a:latin typeface="Consolas" panose="020B0609020204030204" pitchFamily="49" charset="0"/>
              </a:rPr>
              <a:t>	SUB X0, X0, #1  </a:t>
            </a:r>
            <a:r>
              <a:rPr lang="en-US" sz="1450" dirty="0">
                <a:solidFill>
                  <a:schemeClr val="bg2">
                    <a:lumMod val="95000"/>
                  </a:schemeClr>
                </a:solidFill>
                <a:latin typeface="Consolas" panose="020B0609020204030204" pitchFamily="49" charset="0"/>
              </a:rPr>
              <a:t>   //recursive call will have n-1 as argument</a:t>
            </a:r>
          </a:p>
          <a:p>
            <a:r>
              <a:rPr lang="en-US" sz="1450" dirty="0">
                <a:solidFill>
                  <a:schemeClr val="accent3"/>
                </a:solidFill>
                <a:latin typeface="Consolas" panose="020B0609020204030204" pitchFamily="49" charset="0"/>
              </a:rPr>
              <a:t>	</a:t>
            </a:r>
            <a:r>
              <a:rPr lang="en-US" sz="1450" dirty="0">
                <a:solidFill>
                  <a:schemeClr val="accent3">
                    <a:alpha val="20000"/>
                  </a:schemeClr>
                </a:solidFill>
                <a:latin typeface="Consolas" panose="020B0609020204030204" pitchFamily="49" charset="0"/>
              </a:rPr>
              <a:t>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alpha val="20000"/>
                  </a:schemeClr>
                </a:solidFill>
                <a:latin typeface="Consolas" panose="020B0609020204030204" pitchFamily="49" charset="0"/>
              </a:rPr>
              <a:t>	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alpha val="20000"/>
                  </a:schemeClr>
                </a:solidFill>
                <a:latin typeface="Consolas" panose="020B0609020204030204" pitchFamily="49" charset="0"/>
              </a:rPr>
              <a:t>	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alpha val="20000"/>
                  </a:schemeClr>
                </a:solidFill>
                <a:latin typeface="Consolas" panose="020B0609020204030204" pitchFamily="49" charset="0"/>
              </a:rPr>
              <a:t>	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Tree>
    <p:extLst>
      <p:ext uri="{BB962C8B-B14F-4D97-AF65-F5344CB8AC3E}">
        <p14:creationId xmlns:p14="http://schemas.microsoft.com/office/powerpoint/2010/main" val="25711072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9" name="Rectangle 28">
            <a:extLst>
              <a:ext uri="{FF2B5EF4-FFF2-40B4-BE49-F238E27FC236}">
                <a16:creationId xmlns:a16="http://schemas.microsoft.com/office/drawing/2014/main" id="{FC936410-6757-4973-96A2-B61486D7EF50}"/>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1" name="Rectangle 30">
            <a:extLst>
              <a:ext uri="{FF2B5EF4-FFF2-40B4-BE49-F238E27FC236}">
                <a16:creationId xmlns:a16="http://schemas.microsoft.com/office/drawing/2014/main" id="{C752009A-08E4-4876-B046-E73A36089ED1}"/>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47" name="Rectangle 46">
            <a:extLst>
              <a:ext uri="{FF2B5EF4-FFF2-40B4-BE49-F238E27FC236}">
                <a16:creationId xmlns:a16="http://schemas.microsoft.com/office/drawing/2014/main" id="{EBB2957C-C3F0-4639-BA24-1E707598C4E7}"/>
              </a:ext>
              <a:ext uri="{C183D7F6-B498-43B3-948B-1728B52AA6E4}">
                <adec:decorative xmlns:adec="http://schemas.microsoft.com/office/drawing/2017/decorative" val="1"/>
              </a:ext>
            </a:extLst>
          </p:cNvPr>
          <p:cNvSpPr/>
          <p:nvPr/>
        </p:nvSpPr>
        <p:spPr>
          <a:xfrm>
            <a:off x="838200" y="2569473"/>
            <a:ext cx="1828801"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48" name="Rectangle 47">
            <a:extLst>
              <a:ext uri="{FF2B5EF4-FFF2-40B4-BE49-F238E27FC236}">
                <a16:creationId xmlns:a16="http://schemas.microsoft.com/office/drawing/2014/main" id="{3FF01B5B-4F78-43D7-8B7C-FC64F4868672}"/>
              </a:ext>
            </a:extLst>
          </p:cNvPr>
          <p:cNvSpPr/>
          <p:nvPr/>
        </p:nvSpPr>
        <p:spPr>
          <a:xfrm>
            <a:off x="945691" y="3120132"/>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3</a:t>
            </a:r>
          </a:p>
        </p:txBody>
      </p:sp>
      <p:sp>
        <p:nvSpPr>
          <p:cNvPr id="49" name="Rectangle 48">
            <a:extLst>
              <a:ext uri="{FF2B5EF4-FFF2-40B4-BE49-F238E27FC236}">
                <a16:creationId xmlns:a16="http://schemas.microsoft.com/office/drawing/2014/main" id="{A55B95A1-DEA6-4CED-9250-371489D98EF6}"/>
              </a:ext>
            </a:extLst>
          </p:cNvPr>
          <p:cNvSpPr/>
          <p:nvPr/>
        </p:nvSpPr>
        <p:spPr>
          <a:xfrm>
            <a:off x="945691" y="2671558"/>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0x500000</a:t>
            </a:r>
          </a:p>
        </p:txBody>
      </p:sp>
      <p:sp>
        <p:nvSpPr>
          <p:cNvPr id="50" name="Rectangle 49">
            <a:extLst>
              <a:ext uri="{FF2B5EF4-FFF2-40B4-BE49-F238E27FC236}">
                <a16:creationId xmlns:a16="http://schemas.microsoft.com/office/drawing/2014/main" id="{C1D8B31A-48BB-4134-AA30-38AA1DB26852}"/>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52" name="Rectangle 51">
            <a:extLst>
              <a:ext uri="{FF2B5EF4-FFF2-40B4-BE49-F238E27FC236}">
                <a16:creationId xmlns:a16="http://schemas.microsoft.com/office/drawing/2014/main" id="{4B59884F-C8F9-497A-8734-3B918DAC045B}"/>
              </a:ext>
            </a:extLst>
          </p:cNvPr>
          <p:cNvSpPr/>
          <p:nvPr/>
        </p:nvSpPr>
        <p:spPr>
          <a:xfrm>
            <a:off x="3015124" y="3397675"/>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53" name="Straight Arrow Connector 52">
            <a:extLst>
              <a:ext uri="{FF2B5EF4-FFF2-40B4-BE49-F238E27FC236}">
                <a16:creationId xmlns:a16="http://schemas.microsoft.com/office/drawing/2014/main" id="{5FCC6D61-13C8-425B-A90D-E9DDAFB51301}"/>
              </a:ext>
              <a:ext uri="{C183D7F6-B498-43B3-948B-1728B52AA6E4}">
                <adec:decorative xmlns:adec="http://schemas.microsoft.com/office/drawing/2017/decorative" val="1"/>
              </a:ext>
            </a:extLst>
          </p:cNvPr>
          <p:cNvCxnSpPr>
            <a:cxnSpLocks/>
            <a:stCxn id="52" idx="1"/>
          </p:cNvCxnSpPr>
          <p:nvPr/>
        </p:nvCxnSpPr>
        <p:spPr>
          <a:xfrm flipH="1">
            <a:off x="2684527" y="3626275"/>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AD4A6DD-A052-447F-A593-76EDE0BAAE6C}"/>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fact(3)</a:t>
            </a:r>
          </a:p>
        </p:txBody>
      </p:sp>
      <p:sp>
        <p:nvSpPr>
          <p:cNvPr id="55" name="Rectangle 54">
            <a:extLst>
              <a:ext uri="{FF2B5EF4-FFF2-40B4-BE49-F238E27FC236}">
                <a16:creationId xmlns:a16="http://schemas.microsoft.com/office/drawing/2014/main" id="{30300A24-C299-4967-86BB-FDFA053EAB75}"/>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2</a:t>
            </a:r>
          </a:p>
        </p:txBody>
      </p:sp>
      <p:sp>
        <p:nvSpPr>
          <p:cNvPr id="56" name="Rectangle 55">
            <a:extLst>
              <a:ext uri="{FF2B5EF4-FFF2-40B4-BE49-F238E27FC236}">
                <a16:creationId xmlns:a16="http://schemas.microsoft.com/office/drawing/2014/main" id="{9595383E-B6CD-4ABC-BABE-A4FE12BF6D22}"/>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0x500000</a:t>
            </a:r>
          </a:p>
        </p:txBody>
      </p:sp>
      <p:sp>
        <p:nvSpPr>
          <p:cNvPr id="59" name="Rectangle 58">
            <a:extLst>
              <a:ext uri="{FF2B5EF4-FFF2-40B4-BE49-F238E27FC236}">
                <a16:creationId xmlns:a16="http://schemas.microsoft.com/office/drawing/2014/main" id="{F939A927-CD36-429B-9C45-BBB3A060F598}"/>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B1DA6DCE-445D-476D-823C-D706535FB337}"/>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61" name="Oval 60">
              <a:extLst>
                <a:ext uri="{FF2B5EF4-FFF2-40B4-BE49-F238E27FC236}">
                  <a16:creationId xmlns:a16="http://schemas.microsoft.com/office/drawing/2014/main" id="{BC712324-600E-49CA-920A-478C06E6A129}"/>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Multiplication Sign 61">
              <a:extLst>
                <a:ext uri="{FF2B5EF4-FFF2-40B4-BE49-F238E27FC236}">
                  <a16:creationId xmlns:a16="http://schemas.microsoft.com/office/drawing/2014/main" id="{E7280D72-66DD-4BAB-B950-4190D0D4B16A}"/>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ABBCC8F7-D72D-4AE7-A2FF-4F0B5E07D876}"/>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alpha val="20000"/>
                  </a:schemeClr>
                </a:solidFill>
                <a:latin typeface="Consolas" panose="020B0609020204030204" pitchFamily="49" charset="0"/>
              </a:rPr>
              <a:t>FACT:</a:t>
            </a:r>
            <a:r>
              <a:rPr lang="en-US" sz="1450" dirty="0">
                <a:solidFill>
                  <a:schemeClr val="lt1">
                    <a:alpha val="20000"/>
                  </a:schemeClr>
                </a:solidFill>
                <a:latin typeface="Consolas" panose="020B0609020204030204" pitchFamily="49" charset="0"/>
              </a:rPr>
              <a:t>	//argument is in X0</a:t>
            </a:r>
          </a:p>
          <a:p>
            <a:pPr>
              <a:defRPr sz="2000"/>
            </a:pPr>
            <a:r>
              <a:rPr lang="en-US" sz="1450" dirty="0">
                <a:solidFill>
                  <a:schemeClr val="accent3">
                    <a:alpha val="20000"/>
                  </a:schemeClr>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alpha val="20000"/>
                  </a:schemeClr>
                </a:solidFill>
                <a:latin typeface="Consolas" panose="020B0609020204030204" pitchFamily="49" charset="0"/>
              </a:rPr>
              <a:t>	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solidFill>
                <a:latin typeface="Consolas" panose="020B0609020204030204" pitchFamily="49" charset="0"/>
              </a:rPr>
              <a:t>	SUB X0, X0, #1  </a:t>
            </a:r>
            <a:r>
              <a:rPr lang="en-US" sz="1450" dirty="0">
                <a:solidFill>
                  <a:schemeClr val="bg2">
                    <a:lumMod val="95000"/>
                  </a:schemeClr>
                </a:solidFill>
                <a:latin typeface="Consolas" panose="020B0609020204030204" pitchFamily="49" charset="0"/>
              </a:rPr>
              <a:t>   //recursive call will have n-1 as argument</a:t>
            </a:r>
          </a:p>
          <a:p>
            <a:r>
              <a:rPr lang="en-US" sz="1450" dirty="0">
                <a:solidFill>
                  <a:schemeClr val="accent3"/>
                </a:solidFill>
                <a:latin typeface="Consolas" panose="020B0609020204030204" pitchFamily="49" charset="0"/>
              </a:rPr>
              <a:t>	</a:t>
            </a:r>
            <a:r>
              <a:rPr lang="en-US" sz="1450" dirty="0">
                <a:solidFill>
                  <a:schemeClr val="accent3">
                    <a:alpha val="20000"/>
                  </a:schemeClr>
                </a:solidFill>
                <a:latin typeface="Consolas" panose="020B0609020204030204" pitchFamily="49" charset="0"/>
              </a:rPr>
              <a:t>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alpha val="20000"/>
                  </a:schemeClr>
                </a:solidFill>
                <a:latin typeface="Consolas" panose="020B0609020204030204" pitchFamily="49" charset="0"/>
              </a:rPr>
              <a:t>	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alpha val="20000"/>
                  </a:schemeClr>
                </a:solidFill>
                <a:latin typeface="Consolas" panose="020B0609020204030204" pitchFamily="49" charset="0"/>
              </a:rPr>
              <a:t>	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alpha val="20000"/>
                  </a:schemeClr>
                </a:solidFill>
                <a:latin typeface="Consolas" panose="020B0609020204030204" pitchFamily="49" charset="0"/>
              </a:rPr>
              <a:t>	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Tree>
    <p:extLst>
      <p:ext uri="{BB962C8B-B14F-4D97-AF65-F5344CB8AC3E}">
        <p14:creationId xmlns:p14="http://schemas.microsoft.com/office/powerpoint/2010/main" val="412590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D294074-5A2C-4B26-9227-AFDCFCE08FB8}"/>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alpha val="20000"/>
                  </a:schemeClr>
                </a:solidFill>
                <a:latin typeface="Consolas" panose="020B0609020204030204" pitchFamily="49" charset="0"/>
              </a:rPr>
              <a:t>FACT:</a:t>
            </a:r>
            <a:r>
              <a:rPr lang="en-US" sz="1450" dirty="0">
                <a:solidFill>
                  <a:schemeClr val="lt1">
                    <a:alpha val="20000"/>
                  </a:schemeClr>
                </a:solidFill>
                <a:latin typeface="Consolas" panose="020B0609020204030204" pitchFamily="49" charset="0"/>
              </a:rPr>
              <a:t>	//argument is in X0</a:t>
            </a:r>
          </a:p>
          <a:p>
            <a:pPr>
              <a:defRPr sz="2000"/>
            </a:pPr>
            <a:r>
              <a:rPr lang="en-US" sz="1450" dirty="0">
                <a:solidFill>
                  <a:schemeClr val="accent3">
                    <a:alpha val="20000"/>
                  </a:schemeClr>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alpha val="20000"/>
                  </a:schemeClr>
                </a:solidFill>
                <a:latin typeface="Consolas" panose="020B0609020204030204" pitchFamily="49" charset="0"/>
              </a:rPr>
              <a:t>	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alpha val="20000"/>
                  </a:schemeClr>
                </a:solidFill>
                <a:latin typeface="Consolas" panose="020B0609020204030204" pitchFamily="49" charset="0"/>
              </a:rPr>
              <a:t>	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alpha val="20000"/>
                  </a:schemeClr>
                </a:solidFill>
                <a:latin typeface="Consolas" panose="020B0609020204030204" pitchFamily="49" charset="0"/>
              </a:rPr>
              <a:t>	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schemeClr>
                </a:solidFill>
                <a:latin typeface="Consolas" panose="020B0609020204030204" pitchFamily="49" charset="0"/>
              </a:rPr>
              <a:t>	//return from recursive call, fact(n-1) is in X1</a:t>
            </a:r>
          </a:p>
          <a:p>
            <a:r>
              <a:rPr lang="en-US" sz="1450" dirty="0">
                <a:solidFill>
                  <a:schemeClr val="accent3"/>
                </a:solidFill>
                <a:latin typeface="Consolas" panose="020B0609020204030204" pitchFamily="49" charset="0"/>
              </a:rPr>
              <a:t>	LDUR X0, [SP, #0]  </a:t>
            </a:r>
            <a:r>
              <a:rPr lang="en-US" sz="1450" dirty="0">
                <a:solidFill>
                  <a:schemeClr val="bg2">
                    <a:lumMod val="95000"/>
                  </a:schemeClr>
                </a:solidFill>
                <a:latin typeface="Consolas" panose="020B0609020204030204" pitchFamily="49" charset="0"/>
              </a:rPr>
              <a:t>//restore n</a:t>
            </a:r>
          </a:p>
          <a:p>
            <a:r>
              <a:rPr lang="en-US" sz="1450" dirty="0">
                <a:solidFill>
                  <a:schemeClr val="accent3"/>
                </a:solidFill>
                <a:latin typeface="Consolas" panose="020B0609020204030204" pitchFamily="49" charset="0"/>
              </a:rPr>
              <a:t>	</a:t>
            </a:r>
            <a:r>
              <a:rPr lang="en-US" sz="1450" dirty="0">
                <a:solidFill>
                  <a:schemeClr val="accent3">
                    <a:alpha val="20000"/>
                  </a:schemeClr>
                </a:solidFill>
                <a:latin typeface="Consolas" panose="020B0609020204030204" pitchFamily="49" charset="0"/>
              </a:rPr>
              <a:t>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alpha val="20000"/>
                  </a:schemeClr>
                </a:solidFill>
                <a:latin typeface="Consolas" panose="020B0609020204030204" pitchFamily="49" charset="0"/>
              </a:rPr>
              <a:t>	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alpha val="20000"/>
                  </a:schemeClr>
                </a:solidFill>
                <a:latin typeface="Consolas" panose="020B0609020204030204" pitchFamily="49" charset="0"/>
              </a:rPr>
              <a:t>	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
        <p:nvSpPr>
          <p:cNvPr id="54" name="Rectangle 53">
            <a:extLst>
              <a:ext uri="{FF2B5EF4-FFF2-40B4-BE49-F238E27FC236}">
                <a16:creationId xmlns:a16="http://schemas.microsoft.com/office/drawing/2014/main" id="{62CEEC41-3E2A-44C3-9751-066D2ABDFACC}"/>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 name="Group 54">
            <a:extLst>
              <a:ext uri="{FF2B5EF4-FFF2-40B4-BE49-F238E27FC236}">
                <a16:creationId xmlns:a16="http://schemas.microsoft.com/office/drawing/2014/main" id="{F9868C35-8584-48F0-8C1A-0D432A137FA1}"/>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56" name="Oval 55">
              <a:extLst>
                <a:ext uri="{FF2B5EF4-FFF2-40B4-BE49-F238E27FC236}">
                  <a16:creationId xmlns:a16="http://schemas.microsoft.com/office/drawing/2014/main" id="{5F824B56-4BCE-4DC1-B021-5E2E25042CFE}"/>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ultiplication Sign 56">
              <a:extLst>
                <a:ext uri="{FF2B5EF4-FFF2-40B4-BE49-F238E27FC236}">
                  <a16:creationId xmlns:a16="http://schemas.microsoft.com/office/drawing/2014/main" id="{56684A8D-42E5-4368-879A-134C5F658B43}"/>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45" name="Rectangle 44">
            <a:extLst>
              <a:ext uri="{FF2B5EF4-FFF2-40B4-BE49-F238E27FC236}">
                <a16:creationId xmlns:a16="http://schemas.microsoft.com/office/drawing/2014/main" id="{299E406A-BA1A-4BAE-9C84-C6F3AFA06683}"/>
              </a:ext>
              <a:ext uri="{C183D7F6-B498-43B3-948B-1728B52AA6E4}">
                <adec:decorative xmlns:adec="http://schemas.microsoft.com/office/drawing/2017/decorative" val="1"/>
              </a:ext>
            </a:extLst>
          </p:cNvPr>
          <p:cNvSpPr/>
          <p:nvPr/>
        </p:nvSpPr>
        <p:spPr>
          <a:xfrm>
            <a:off x="5259747" y="5080804"/>
            <a:ext cx="1778001" cy="241029"/>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27D50C5-ABB2-4544-8993-DCDB918D88DC}"/>
              </a:ext>
            </a:extLst>
          </p:cNvPr>
          <p:cNvSpPr/>
          <p:nvPr/>
        </p:nvSpPr>
        <p:spPr>
          <a:xfrm>
            <a:off x="6488018" y="5537073"/>
            <a:ext cx="1463040" cy="365760"/>
          </a:xfrm>
          <a:prstGeom prst="rect">
            <a:avLst/>
          </a:pr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rPr>
              <a:t>0x50000F</a:t>
            </a:r>
          </a:p>
        </p:txBody>
      </p:sp>
      <p:cxnSp>
        <p:nvCxnSpPr>
          <p:cNvPr id="47" name="Connector: Elbow 46">
            <a:extLst>
              <a:ext uri="{FF2B5EF4-FFF2-40B4-BE49-F238E27FC236}">
                <a16:creationId xmlns:a16="http://schemas.microsoft.com/office/drawing/2014/main" id="{CDBDAA2C-04D7-488A-B307-FBBB5F67E212}"/>
              </a:ext>
              <a:ext uri="{C183D7F6-B498-43B3-948B-1728B52AA6E4}">
                <adec:decorative xmlns:adec="http://schemas.microsoft.com/office/drawing/2017/decorative" val="1"/>
              </a:ext>
            </a:extLst>
          </p:cNvPr>
          <p:cNvCxnSpPr>
            <a:cxnSpLocks/>
            <a:stCxn id="46" idx="1"/>
            <a:endCxn id="45" idx="2"/>
          </p:cNvCxnSpPr>
          <p:nvPr/>
        </p:nvCxnSpPr>
        <p:spPr>
          <a:xfrm rot="10800000">
            <a:off x="6148748" y="5321833"/>
            <a:ext cx="339270" cy="398120"/>
          </a:xfrm>
          <a:prstGeom prst="bentConnector2">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4766A3E-4200-4F40-9F44-375F3AA8F7EF}"/>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1" name="Rectangle 30">
            <a:extLst>
              <a:ext uri="{FF2B5EF4-FFF2-40B4-BE49-F238E27FC236}">
                <a16:creationId xmlns:a16="http://schemas.microsoft.com/office/drawing/2014/main" id="{B6E905DC-71E6-45A8-A43A-D4CDF1590FC2}"/>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3" name="Rectangle 32">
            <a:extLst>
              <a:ext uri="{FF2B5EF4-FFF2-40B4-BE49-F238E27FC236}">
                <a16:creationId xmlns:a16="http://schemas.microsoft.com/office/drawing/2014/main" id="{064BBE0A-97FA-469C-AAE6-9D5CA1EE6049}"/>
              </a:ext>
              <a:ext uri="{C183D7F6-B498-43B3-948B-1728B52AA6E4}">
                <adec:decorative xmlns:adec="http://schemas.microsoft.com/office/drawing/2017/decorative" val="1"/>
              </a:ext>
            </a:extLst>
          </p:cNvPr>
          <p:cNvSpPr/>
          <p:nvPr/>
        </p:nvSpPr>
        <p:spPr>
          <a:xfrm>
            <a:off x="838200" y="2569473"/>
            <a:ext cx="1828801"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40" name="Rectangle 39">
            <a:extLst>
              <a:ext uri="{FF2B5EF4-FFF2-40B4-BE49-F238E27FC236}">
                <a16:creationId xmlns:a16="http://schemas.microsoft.com/office/drawing/2014/main" id="{4799B853-B01B-467E-A0ED-AEF2D8E0897B}"/>
              </a:ext>
            </a:extLst>
          </p:cNvPr>
          <p:cNvSpPr/>
          <p:nvPr/>
        </p:nvSpPr>
        <p:spPr>
          <a:xfrm>
            <a:off x="945691" y="3120132"/>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3</a:t>
            </a:r>
          </a:p>
        </p:txBody>
      </p:sp>
      <p:sp>
        <p:nvSpPr>
          <p:cNvPr id="41" name="Rectangle 40">
            <a:extLst>
              <a:ext uri="{FF2B5EF4-FFF2-40B4-BE49-F238E27FC236}">
                <a16:creationId xmlns:a16="http://schemas.microsoft.com/office/drawing/2014/main" id="{206C87F1-778F-4CFA-A5E4-0124CC78C272}"/>
              </a:ext>
            </a:extLst>
          </p:cNvPr>
          <p:cNvSpPr/>
          <p:nvPr/>
        </p:nvSpPr>
        <p:spPr>
          <a:xfrm>
            <a:off x="945691" y="2671558"/>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0x500000</a:t>
            </a:r>
          </a:p>
        </p:txBody>
      </p:sp>
      <p:sp>
        <p:nvSpPr>
          <p:cNvPr id="42" name="Rectangle 41">
            <a:extLst>
              <a:ext uri="{FF2B5EF4-FFF2-40B4-BE49-F238E27FC236}">
                <a16:creationId xmlns:a16="http://schemas.microsoft.com/office/drawing/2014/main" id="{9EF4CAB5-F54A-42D5-A5AF-C0209571DFAB}"/>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44" name="Rectangle 43">
            <a:extLst>
              <a:ext uri="{FF2B5EF4-FFF2-40B4-BE49-F238E27FC236}">
                <a16:creationId xmlns:a16="http://schemas.microsoft.com/office/drawing/2014/main" id="{AE3E02FE-EE71-4730-8980-94A9954E4D28}"/>
              </a:ext>
            </a:extLst>
          </p:cNvPr>
          <p:cNvSpPr/>
          <p:nvPr/>
        </p:nvSpPr>
        <p:spPr>
          <a:xfrm>
            <a:off x="3015124" y="3397675"/>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48" name="Straight Arrow Connector 47">
            <a:extLst>
              <a:ext uri="{FF2B5EF4-FFF2-40B4-BE49-F238E27FC236}">
                <a16:creationId xmlns:a16="http://schemas.microsoft.com/office/drawing/2014/main" id="{F13BC63A-183B-4FF4-9421-93D2168CB2A2}"/>
              </a:ext>
              <a:ext uri="{C183D7F6-B498-43B3-948B-1728B52AA6E4}">
                <adec:decorative xmlns:adec="http://schemas.microsoft.com/office/drawing/2017/decorative" val="1"/>
              </a:ext>
            </a:extLst>
          </p:cNvPr>
          <p:cNvCxnSpPr>
            <a:cxnSpLocks/>
            <a:stCxn id="44" idx="1"/>
          </p:cNvCxnSpPr>
          <p:nvPr/>
        </p:nvCxnSpPr>
        <p:spPr>
          <a:xfrm flipH="1">
            <a:off x="2684527" y="3626275"/>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9209955-7BB8-4498-BFAF-B5F58CF9A609}"/>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fact(3)</a:t>
            </a:r>
          </a:p>
        </p:txBody>
      </p:sp>
      <p:sp>
        <p:nvSpPr>
          <p:cNvPr id="50" name="Rectangle 49">
            <a:extLst>
              <a:ext uri="{FF2B5EF4-FFF2-40B4-BE49-F238E27FC236}">
                <a16:creationId xmlns:a16="http://schemas.microsoft.com/office/drawing/2014/main" id="{E6BF43D7-E174-4924-AA3A-529C71D0C5FF}"/>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2</a:t>
            </a:r>
          </a:p>
        </p:txBody>
      </p:sp>
      <p:sp>
        <p:nvSpPr>
          <p:cNvPr id="51" name="Rectangle 50">
            <a:extLst>
              <a:ext uri="{FF2B5EF4-FFF2-40B4-BE49-F238E27FC236}">
                <a16:creationId xmlns:a16="http://schemas.microsoft.com/office/drawing/2014/main" id="{3D32FB25-A1A6-4ABF-B230-5A6CD2EFA6B7}"/>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0x500000</a:t>
            </a:r>
          </a:p>
        </p:txBody>
      </p:sp>
    </p:spTree>
    <p:extLst>
      <p:ext uri="{BB962C8B-B14F-4D97-AF65-F5344CB8AC3E}">
        <p14:creationId xmlns:p14="http://schemas.microsoft.com/office/powerpoint/2010/main" val="3247583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1" name="Rectangle 20">
            <a:extLst>
              <a:ext uri="{FF2B5EF4-FFF2-40B4-BE49-F238E27FC236}">
                <a16:creationId xmlns:a16="http://schemas.microsoft.com/office/drawing/2014/main" id="{A4BB76D4-2DAD-4CD1-B1B7-778431D8A048}"/>
              </a:ext>
            </a:extLst>
          </p:cNvPr>
          <p:cNvSpPr/>
          <p:nvPr/>
        </p:nvSpPr>
        <p:spPr>
          <a:xfrm>
            <a:off x="3245739" y="431783"/>
            <a:ext cx="1371600"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High Level Language</a:t>
            </a:r>
            <a:endParaRPr lang="en-US" sz="1600" dirty="0">
              <a:solidFill>
                <a:schemeClr val="tx1"/>
              </a:solidFill>
            </a:endParaRPr>
          </a:p>
        </p:txBody>
      </p:sp>
      <p:sp>
        <p:nvSpPr>
          <p:cNvPr id="22" name="Rectangle 21">
            <a:extLst>
              <a:ext uri="{FF2B5EF4-FFF2-40B4-BE49-F238E27FC236}">
                <a16:creationId xmlns:a16="http://schemas.microsoft.com/office/drawing/2014/main" id="{2BC07BC6-6BDB-414A-974D-3ECE44775FCE}"/>
              </a:ext>
            </a:extLst>
          </p:cNvPr>
          <p:cNvSpPr/>
          <p:nvPr/>
        </p:nvSpPr>
        <p:spPr>
          <a:xfrm>
            <a:off x="4617339" y="431783"/>
            <a:ext cx="7084124"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fact(long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n)</a:t>
            </a:r>
          </a:p>
          <a:p>
            <a:r>
              <a:rPr lang="en-US" sz="1600" dirty="0">
                <a:solidFill>
                  <a:schemeClr val="tx1"/>
                </a:solidFill>
                <a:latin typeface="Consolas" panose="020B0609020204030204" pitchFamily="49" charset="0"/>
              </a:rPr>
              <a:t>{</a:t>
            </a:r>
          </a:p>
          <a:p>
            <a:r>
              <a:rPr lang="en-US" sz="1600" dirty="0">
                <a:solidFill>
                  <a:schemeClr val="tx1"/>
                </a:solidFill>
                <a:latin typeface="Consolas" panose="020B0609020204030204" pitchFamily="49" charset="0"/>
              </a:rPr>
              <a:t>	if(n&lt;=1) return 1 else return n*fact(n-1);</a:t>
            </a:r>
          </a:p>
          <a:p>
            <a:r>
              <a:rPr lang="en-US" sz="1600" dirty="0">
                <a:solidFill>
                  <a:schemeClr val="tx1"/>
                </a:solidFill>
                <a:latin typeface="Consolas" panose="020B0609020204030204" pitchFamily="49" charset="0"/>
              </a:rPr>
              <a:t>}</a:t>
            </a:r>
          </a:p>
        </p:txBody>
      </p:sp>
      <p:sp>
        <p:nvSpPr>
          <p:cNvPr id="15" name="Rectangle 14">
            <a:extLst>
              <a:ext uri="{FF2B5EF4-FFF2-40B4-BE49-F238E27FC236}">
                <a16:creationId xmlns:a16="http://schemas.microsoft.com/office/drawing/2014/main" id="{FF9F06CB-13A1-409E-B093-F67F4C03391F}"/>
              </a:ext>
              <a:ext uri="{C183D7F6-B498-43B3-948B-1728B52AA6E4}">
                <adec:decorative xmlns:adec="http://schemas.microsoft.com/office/drawing/2017/decorative" val="1"/>
              </a:ext>
            </a:extLst>
          </p:cNvPr>
          <p:cNvSpPr/>
          <p:nvPr/>
        </p:nvSpPr>
        <p:spPr>
          <a:xfrm>
            <a:off x="3245738" y="2038143"/>
            <a:ext cx="8455726"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2F1C9DF-3CFD-4D74-8223-8E8369F4E020}"/>
              </a:ext>
              <a:ext uri="{C183D7F6-B498-43B3-948B-1728B52AA6E4}">
                <adec:decorative xmlns:adec="http://schemas.microsoft.com/office/drawing/2017/decorative" val="1"/>
              </a:ext>
            </a:extLst>
          </p:cNvPr>
          <p:cNvGrpSpPr/>
          <p:nvPr/>
        </p:nvGrpSpPr>
        <p:grpSpPr>
          <a:xfrm>
            <a:off x="11496120" y="2061955"/>
            <a:ext cx="123181" cy="109537"/>
            <a:chOff x="11488737" y="238125"/>
            <a:chExt cx="109537" cy="109537"/>
          </a:xfrm>
        </p:grpSpPr>
        <p:sp>
          <p:nvSpPr>
            <p:cNvPr id="17" name="Oval 16">
              <a:extLst>
                <a:ext uri="{FF2B5EF4-FFF2-40B4-BE49-F238E27FC236}">
                  <a16:creationId xmlns:a16="http://schemas.microsoft.com/office/drawing/2014/main" id="{7E127282-3242-4D9A-B461-168ADF8040D2}"/>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0FCD5CB5-9706-46A3-AFD6-44EEF841AF99}"/>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13D2F502-5D26-4352-9DF2-9CC01616694D}"/>
              </a:ext>
            </a:extLst>
          </p:cNvPr>
          <p:cNvSpPr/>
          <p:nvPr/>
        </p:nvSpPr>
        <p:spPr>
          <a:xfrm>
            <a:off x="3245738" y="2195305"/>
            <a:ext cx="8455725"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500" dirty="0">
                <a:solidFill>
                  <a:schemeClr val="accent3"/>
                </a:solidFill>
                <a:latin typeface="Consolas" panose="020B0609020204030204" pitchFamily="49" charset="0"/>
              </a:rPr>
              <a:t>FACT:</a:t>
            </a:r>
            <a:r>
              <a:rPr lang="en-US" sz="1500" dirty="0">
                <a:latin typeface="Consolas" panose="020B0609020204030204" pitchFamily="49" charset="0"/>
              </a:rPr>
              <a:t>	//argument is in X0</a:t>
            </a:r>
          </a:p>
          <a:p>
            <a:pPr>
              <a:defRPr sz="2000"/>
            </a:pPr>
            <a:r>
              <a:rPr lang="en-US" sz="1500" dirty="0">
                <a:solidFill>
                  <a:schemeClr val="accent3"/>
                </a:solidFill>
                <a:latin typeface="Consolas" panose="020B0609020204030204" pitchFamily="49" charset="0"/>
              </a:rPr>
              <a:t>	</a:t>
            </a:r>
            <a:r>
              <a:rPr lang="en-US" sz="1500" dirty="0">
                <a:solidFill>
                  <a:schemeClr val="accent3">
                    <a:alpha val="0"/>
                  </a:schemeClr>
                </a:solidFill>
                <a:latin typeface="Consolas" panose="020B0609020204030204" pitchFamily="49" charset="0"/>
              </a:rPr>
              <a:t>SUBS X9, X0, #1</a:t>
            </a:r>
          </a:p>
          <a:p>
            <a:pPr>
              <a:defRPr sz="2000"/>
            </a:pPr>
            <a:r>
              <a:rPr lang="en-US" sz="1500" dirty="0">
                <a:solidFill>
                  <a:schemeClr val="accent3">
                    <a:alpha val="0"/>
                  </a:schemeClr>
                </a:solidFill>
                <a:latin typeface="Consolas" panose="020B0609020204030204" pitchFamily="49" charset="0"/>
              </a:rPr>
              <a:t>	B.GT RECURSE</a:t>
            </a:r>
          </a:p>
          <a:p>
            <a:pPr>
              <a:defRPr sz="2000"/>
            </a:pPr>
            <a:r>
              <a:rPr lang="en-US" sz="1500" dirty="0">
                <a:solidFill>
                  <a:schemeClr val="lt1">
                    <a:alpha val="0"/>
                  </a:schemeClr>
                </a:solidFill>
                <a:latin typeface="Consolas" panose="020B0609020204030204" pitchFamily="49" charset="0"/>
              </a:rPr>
              <a:t>	//base case</a:t>
            </a:r>
          </a:p>
          <a:p>
            <a:pPr>
              <a:defRPr sz="2000"/>
            </a:pPr>
            <a:r>
              <a:rPr lang="en-US" sz="1500" dirty="0">
                <a:solidFill>
                  <a:schemeClr val="accent3">
                    <a:alpha val="0"/>
                  </a:schemeClr>
                </a:solidFill>
                <a:latin typeface="Consolas" panose="020B0609020204030204" pitchFamily="49" charset="0"/>
              </a:rPr>
              <a:t>	ADD X1, XZR, #1   </a:t>
            </a:r>
            <a:r>
              <a:rPr lang="en-US" sz="1500" dirty="0">
                <a:solidFill>
                  <a:schemeClr val="lt1">
                    <a:alpha val="0"/>
                  </a:schemeClr>
                </a:solidFill>
                <a:latin typeface="Consolas" panose="020B0609020204030204" pitchFamily="49" charset="0"/>
              </a:rPr>
              <a:t>//return argument X1 is 1</a:t>
            </a:r>
          </a:p>
          <a:p>
            <a:pPr>
              <a:defRPr sz="2000"/>
            </a:pPr>
            <a:r>
              <a:rPr lang="en-US" sz="1500" dirty="0">
                <a:solidFill>
                  <a:schemeClr val="accent3">
                    <a:alpha val="0"/>
                  </a:schemeClr>
                </a:solidFill>
                <a:latin typeface="Consolas" panose="020B0609020204030204" pitchFamily="49" charset="0"/>
              </a:rPr>
              <a:t>	BR X30 </a:t>
            </a:r>
            <a:r>
              <a:rPr lang="en-US" sz="1500" dirty="0">
                <a:solidFill>
                  <a:schemeClr val="lt1">
                    <a:alpha val="0"/>
                  </a:schemeClr>
                </a:solidFill>
                <a:latin typeface="Consolas" panose="020B0609020204030204" pitchFamily="49" charset="0"/>
              </a:rPr>
              <a:t>			//return</a:t>
            </a:r>
          </a:p>
          <a:p>
            <a:r>
              <a:rPr lang="en-US" sz="1500" dirty="0">
                <a:solidFill>
                  <a:schemeClr val="accent3">
                    <a:alpha val="0"/>
                  </a:schemeClr>
                </a:solidFill>
                <a:latin typeface="Consolas" panose="020B0609020204030204" pitchFamily="49" charset="0"/>
              </a:rPr>
              <a:t>RECURSE: SUB SP, SP, #16   </a:t>
            </a:r>
            <a:r>
              <a:rPr lang="en-US" sz="1500" dirty="0">
                <a:solidFill>
                  <a:schemeClr val="bg2">
                    <a:lumMod val="95000"/>
                    <a:alpha val="0"/>
                  </a:schemeClr>
                </a:solidFill>
                <a:latin typeface="Consolas" panose="020B0609020204030204" pitchFamily="49" charset="0"/>
              </a:rPr>
              <a:t>//prepare stack frame, SP = X28 = stack pointer</a:t>
            </a:r>
          </a:p>
          <a:p>
            <a:r>
              <a:rPr lang="en-US" sz="1500" dirty="0">
                <a:solidFill>
                  <a:schemeClr val="accent3">
                    <a:alpha val="0"/>
                  </a:schemeClr>
                </a:solidFill>
                <a:latin typeface="Consolas" panose="020B0609020204030204" pitchFamily="49" charset="0"/>
              </a:rPr>
              <a:t>	STUR X30, [SP, #8] </a:t>
            </a:r>
            <a:r>
              <a:rPr lang="en-US" sz="1500" dirty="0">
                <a:solidFill>
                  <a:schemeClr val="bg2">
                    <a:lumMod val="95000"/>
                    <a:alpha val="0"/>
                  </a:schemeClr>
                </a:solidFill>
                <a:latin typeface="Consolas" panose="020B0609020204030204" pitchFamily="49" charset="0"/>
              </a:rPr>
              <a:t>//save return address</a:t>
            </a:r>
          </a:p>
          <a:p>
            <a:r>
              <a:rPr lang="en-US" sz="1500" dirty="0">
                <a:solidFill>
                  <a:schemeClr val="accent3">
                    <a:alpha val="0"/>
                  </a:schemeClr>
                </a:solidFill>
                <a:latin typeface="Consolas" panose="020B0609020204030204" pitchFamily="49" charset="0"/>
              </a:rPr>
              <a:t>	STUR X0, [SP, #0] </a:t>
            </a:r>
            <a:r>
              <a:rPr lang="en-US" sz="1500" dirty="0">
                <a:solidFill>
                  <a:schemeClr val="bg2">
                    <a:lumMod val="95000"/>
                    <a:alpha val="0"/>
                  </a:schemeClr>
                </a:solidFill>
                <a:latin typeface="Consolas" panose="020B0609020204030204" pitchFamily="49" charset="0"/>
              </a:rPr>
              <a:t> //save argument n</a:t>
            </a:r>
          </a:p>
          <a:p>
            <a:r>
              <a:rPr lang="en-US" sz="1500" dirty="0">
                <a:solidFill>
                  <a:schemeClr val="accent3">
                    <a:alpha val="0"/>
                  </a:schemeClr>
                </a:solidFill>
                <a:latin typeface="Consolas" panose="020B0609020204030204" pitchFamily="49" charset="0"/>
              </a:rPr>
              <a:t>	SUB X0, X0, #1  </a:t>
            </a:r>
            <a:r>
              <a:rPr lang="en-US" sz="1500" dirty="0">
                <a:solidFill>
                  <a:schemeClr val="bg2">
                    <a:lumMod val="95000"/>
                    <a:alpha val="0"/>
                  </a:schemeClr>
                </a:solidFill>
                <a:latin typeface="Consolas" panose="020B0609020204030204" pitchFamily="49" charset="0"/>
              </a:rPr>
              <a:t>	 //recursive call will have n-1 as argument</a:t>
            </a:r>
          </a:p>
          <a:p>
            <a:r>
              <a:rPr lang="en-US" sz="1500" dirty="0">
                <a:solidFill>
                  <a:schemeClr val="accent3">
                    <a:alpha val="0"/>
                  </a:schemeClr>
                </a:solidFill>
                <a:latin typeface="Consolas" panose="020B0609020204030204" pitchFamily="49" charset="0"/>
              </a:rPr>
              <a:t>	BL FACT </a:t>
            </a:r>
            <a:r>
              <a:rPr lang="en-US" sz="1500" dirty="0">
                <a:solidFill>
                  <a:schemeClr val="bg2">
                    <a:lumMod val="95000"/>
                    <a:alpha val="0"/>
                  </a:schemeClr>
                </a:solidFill>
                <a:latin typeface="Consolas" panose="020B0609020204030204" pitchFamily="49" charset="0"/>
              </a:rPr>
              <a:t>		 //call fact with n-1</a:t>
            </a:r>
          </a:p>
          <a:p>
            <a:r>
              <a:rPr lang="en-US" sz="1500" dirty="0">
                <a:solidFill>
                  <a:schemeClr val="bg2">
                    <a:lumMod val="95000"/>
                    <a:alpha val="0"/>
                  </a:schemeClr>
                </a:solidFill>
                <a:latin typeface="Consolas" panose="020B0609020204030204" pitchFamily="49" charset="0"/>
              </a:rPr>
              <a:t>	//return from recursive call, fact(n-1) is in X1</a:t>
            </a:r>
          </a:p>
          <a:p>
            <a:r>
              <a:rPr lang="en-US" sz="1500" dirty="0">
                <a:solidFill>
                  <a:schemeClr val="accent3">
                    <a:alpha val="0"/>
                  </a:schemeClr>
                </a:solidFill>
                <a:latin typeface="Consolas" panose="020B0609020204030204" pitchFamily="49" charset="0"/>
              </a:rPr>
              <a:t>	LDUR X0, [SP, #0]  </a:t>
            </a:r>
            <a:r>
              <a:rPr lang="en-US" sz="1500" dirty="0">
                <a:solidFill>
                  <a:schemeClr val="bg2">
                    <a:lumMod val="95000"/>
                    <a:alpha val="0"/>
                  </a:schemeClr>
                </a:solidFill>
                <a:latin typeface="Consolas" panose="020B0609020204030204" pitchFamily="49" charset="0"/>
              </a:rPr>
              <a:t>//restore n</a:t>
            </a:r>
          </a:p>
          <a:p>
            <a:r>
              <a:rPr lang="en-US" sz="1500" dirty="0">
                <a:solidFill>
                  <a:schemeClr val="accent3">
                    <a:alpha val="0"/>
                  </a:schemeClr>
                </a:solidFill>
                <a:latin typeface="Consolas" panose="020B0609020204030204" pitchFamily="49" charset="0"/>
              </a:rPr>
              <a:t>	LDUR X30, [SP, #8] </a:t>
            </a:r>
            <a:r>
              <a:rPr lang="en-US" sz="1500" dirty="0">
                <a:solidFill>
                  <a:schemeClr val="bg2">
                    <a:lumMod val="95000"/>
                    <a:alpha val="0"/>
                  </a:schemeClr>
                </a:solidFill>
                <a:latin typeface="Consolas" panose="020B0609020204030204" pitchFamily="49" charset="0"/>
              </a:rPr>
              <a:t>//restore return address</a:t>
            </a:r>
          </a:p>
          <a:p>
            <a:r>
              <a:rPr lang="en-US" sz="1500" dirty="0">
                <a:solidFill>
                  <a:schemeClr val="accent3">
                    <a:alpha val="0"/>
                  </a:schemeClr>
                </a:solidFill>
                <a:latin typeface="Consolas" panose="020B0609020204030204" pitchFamily="49" charset="0"/>
              </a:rPr>
              <a:t>	ADD SP, SP, #16  </a:t>
            </a:r>
            <a:r>
              <a:rPr lang="en-US" sz="1500" dirty="0">
                <a:solidFill>
                  <a:schemeClr val="bg2">
                    <a:lumMod val="95000"/>
                    <a:alpha val="0"/>
                  </a:schemeClr>
                </a:solidFill>
                <a:latin typeface="Consolas" panose="020B0609020204030204" pitchFamily="49" charset="0"/>
              </a:rPr>
              <a:t> //restore stack pointer</a:t>
            </a:r>
          </a:p>
          <a:p>
            <a:r>
              <a:rPr lang="en-US" sz="1500" dirty="0">
                <a:solidFill>
                  <a:schemeClr val="accent3">
                    <a:alpha val="0"/>
                  </a:schemeClr>
                </a:solidFill>
                <a:latin typeface="Consolas" panose="020B0609020204030204" pitchFamily="49" charset="0"/>
              </a:rPr>
              <a:t>	MUL X1, X0, X1   </a:t>
            </a:r>
            <a:r>
              <a:rPr lang="en-US" sz="1500" dirty="0">
                <a:solidFill>
                  <a:schemeClr val="bg2">
                    <a:lumMod val="95000"/>
                    <a:alpha val="0"/>
                  </a:schemeClr>
                </a:solidFill>
                <a:latin typeface="Consolas" panose="020B0609020204030204" pitchFamily="49" charset="0"/>
              </a:rPr>
              <a:t>	 //value to be returned = n*fact(n-1)</a:t>
            </a:r>
          </a:p>
          <a:p>
            <a:r>
              <a:rPr lang="en-US" sz="1500" dirty="0">
                <a:solidFill>
                  <a:schemeClr val="accent3">
                    <a:alpha val="0"/>
                  </a:schemeClr>
                </a:solidFill>
                <a:latin typeface="Consolas" panose="020B0609020204030204" pitchFamily="49" charset="0"/>
              </a:rPr>
              <a:t>	BR X30 	</a:t>
            </a:r>
            <a:r>
              <a:rPr lang="en-US" sz="1500" dirty="0">
                <a:solidFill>
                  <a:schemeClr val="bg2">
                    <a:lumMod val="95000"/>
                    <a:alpha val="0"/>
                  </a:schemeClr>
                </a:solidFill>
                <a:latin typeface="Consolas" panose="020B0609020204030204" pitchFamily="49" charset="0"/>
              </a:rPr>
              <a:t>	 //return</a:t>
            </a:r>
          </a:p>
        </p:txBody>
      </p:sp>
    </p:spTree>
    <p:extLst>
      <p:ext uri="{BB962C8B-B14F-4D97-AF65-F5344CB8AC3E}">
        <p14:creationId xmlns:p14="http://schemas.microsoft.com/office/powerpoint/2010/main" val="4965188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6171CAF-8AE8-494F-B876-E9373830FAD1}"/>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alpha val="20000"/>
                  </a:schemeClr>
                </a:solidFill>
                <a:latin typeface="Consolas" panose="020B0609020204030204" pitchFamily="49" charset="0"/>
              </a:rPr>
              <a:t>FACT:</a:t>
            </a:r>
            <a:r>
              <a:rPr lang="en-US" sz="1450" dirty="0">
                <a:solidFill>
                  <a:schemeClr val="lt1">
                    <a:alpha val="20000"/>
                  </a:schemeClr>
                </a:solidFill>
                <a:latin typeface="Consolas" panose="020B0609020204030204" pitchFamily="49" charset="0"/>
              </a:rPr>
              <a:t>	//argument is in X0</a:t>
            </a:r>
          </a:p>
          <a:p>
            <a:pPr>
              <a:defRPr sz="2000"/>
            </a:pPr>
            <a:r>
              <a:rPr lang="en-US" sz="1450" dirty="0">
                <a:solidFill>
                  <a:schemeClr val="accent3">
                    <a:alpha val="20000"/>
                  </a:schemeClr>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alpha val="20000"/>
                  </a:schemeClr>
                </a:solidFill>
                <a:latin typeface="Consolas" panose="020B0609020204030204" pitchFamily="49" charset="0"/>
              </a:rPr>
              <a:t>	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alpha val="20000"/>
                  </a:schemeClr>
                </a:solidFill>
                <a:latin typeface="Consolas" panose="020B0609020204030204" pitchFamily="49" charset="0"/>
              </a:rPr>
              <a:t>	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solidFill>
                <a:latin typeface="Consolas" panose="020B0609020204030204" pitchFamily="49" charset="0"/>
              </a:rPr>
              <a:t>	BL FACT </a:t>
            </a:r>
            <a:r>
              <a:rPr lang="en-US" sz="1450" dirty="0">
                <a:solidFill>
                  <a:schemeClr val="bg2">
                    <a:lumMod val="95000"/>
                  </a:schemeClr>
                </a:solidFill>
                <a:latin typeface="Consolas" panose="020B0609020204030204" pitchFamily="49" charset="0"/>
              </a:rPr>
              <a:t>	          //call fact with n-1</a:t>
            </a:r>
          </a:p>
          <a:p>
            <a:r>
              <a:rPr lang="en-US" sz="1450" dirty="0">
                <a:solidFill>
                  <a:schemeClr val="bg2">
                    <a:lumMod val="95000"/>
                  </a:schemeClr>
                </a:solidFill>
                <a:latin typeface="Consolas" panose="020B0609020204030204" pitchFamily="49" charset="0"/>
              </a:rPr>
              <a:t>	//return from recursive call, fact(n-1) is in X1</a:t>
            </a:r>
          </a:p>
          <a:p>
            <a:r>
              <a:rPr lang="en-US" sz="1450" dirty="0">
                <a:solidFill>
                  <a:schemeClr val="accent3"/>
                </a:solidFill>
                <a:latin typeface="Consolas" panose="020B0609020204030204" pitchFamily="49" charset="0"/>
              </a:rPr>
              <a:t>	LDUR X0, [SP, #0]  </a:t>
            </a:r>
            <a:r>
              <a:rPr lang="en-US" sz="1450" dirty="0">
                <a:solidFill>
                  <a:schemeClr val="bg2">
                    <a:lumMod val="95000"/>
                  </a:schemeClr>
                </a:solidFill>
                <a:latin typeface="Consolas" panose="020B0609020204030204" pitchFamily="49" charset="0"/>
              </a:rPr>
              <a:t>//restore n</a:t>
            </a:r>
          </a:p>
          <a:p>
            <a:r>
              <a:rPr lang="en-US" sz="1450" dirty="0">
                <a:solidFill>
                  <a:schemeClr val="accent3"/>
                </a:solidFill>
                <a:latin typeface="Consolas" panose="020B0609020204030204" pitchFamily="49" charset="0"/>
              </a:rPr>
              <a:t>	</a:t>
            </a:r>
            <a:r>
              <a:rPr lang="en-US" sz="1450" dirty="0">
                <a:solidFill>
                  <a:schemeClr val="accent3">
                    <a:alpha val="20000"/>
                  </a:schemeClr>
                </a:solidFill>
                <a:latin typeface="Consolas" panose="020B0609020204030204" pitchFamily="49" charset="0"/>
              </a:rPr>
              <a:t>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alpha val="20000"/>
                  </a:schemeClr>
                </a:solidFill>
                <a:latin typeface="Consolas" panose="020B0609020204030204" pitchFamily="49" charset="0"/>
              </a:rPr>
              <a:t>	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alpha val="20000"/>
                  </a:schemeClr>
                </a:solidFill>
                <a:latin typeface="Consolas" panose="020B0609020204030204" pitchFamily="49" charset="0"/>
              </a:rPr>
              <a:t>	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9" name="Rectangle 28">
            <a:extLst>
              <a:ext uri="{FF2B5EF4-FFF2-40B4-BE49-F238E27FC236}">
                <a16:creationId xmlns:a16="http://schemas.microsoft.com/office/drawing/2014/main" id="{44838ABB-DBE8-46B4-9739-E0B84C566310}"/>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1" name="Rectangle 30">
            <a:extLst>
              <a:ext uri="{FF2B5EF4-FFF2-40B4-BE49-F238E27FC236}">
                <a16:creationId xmlns:a16="http://schemas.microsoft.com/office/drawing/2014/main" id="{E192477E-3C1F-4D10-8D74-28FAA326732B}"/>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3" name="Rectangle 32">
            <a:extLst>
              <a:ext uri="{FF2B5EF4-FFF2-40B4-BE49-F238E27FC236}">
                <a16:creationId xmlns:a16="http://schemas.microsoft.com/office/drawing/2014/main" id="{0CBA0CBD-B5A8-4771-8356-448614EA3EEF}"/>
              </a:ext>
              <a:ext uri="{C183D7F6-B498-43B3-948B-1728B52AA6E4}">
                <adec:decorative xmlns:adec="http://schemas.microsoft.com/office/drawing/2017/decorative" val="1"/>
              </a:ext>
            </a:extLst>
          </p:cNvPr>
          <p:cNvSpPr/>
          <p:nvPr/>
        </p:nvSpPr>
        <p:spPr>
          <a:xfrm>
            <a:off x="838200" y="2569473"/>
            <a:ext cx="1828801"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40" name="Rectangle 39">
            <a:extLst>
              <a:ext uri="{FF2B5EF4-FFF2-40B4-BE49-F238E27FC236}">
                <a16:creationId xmlns:a16="http://schemas.microsoft.com/office/drawing/2014/main" id="{F7E8C45A-8DC0-4C27-99FB-ECF2D1B3758F}"/>
              </a:ext>
            </a:extLst>
          </p:cNvPr>
          <p:cNvSpPr/>
          <p:nvPr/>
        </p:nvSpPr>
        <p:spPr>
          <a:xfrm>
            <a:off x="945691" y="3120132"/>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3</a:t>
            </a:r>
          </a:p>
        </p:txBody>
      </p:sp>
      <p:sp>
        <p:nvSpPr>
          <p:cNvPr id="41" name="Rectangle 40">
            <a:extLst>
              <a:ext uri="{FF2B5EF4-FFF2-40B4-BE49-F238E27FC236}">
                <a16:creationId xmlns:a16="http://schemas.microsoft.com/office/drawing/2014/main" id="{7E499EA5-6B38-463F-AE0E-832C56700077}"/>
              </a:ext>
            </a:extLst>
          </p:cNvPr>
          <p:cNvSpPr/>
          <p:nvPr/>
        </p:nvSpPr>
        <p:spPr>
          <a:xfrm>
            <a:off x="945691" y="2671558"/>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0x500000</a:t>
            </a:r>
          </a:p>
        </p:txBody>
      </p:sp>
      <p:sp>
        <p:nvSpPr>
          <p:cNvPr id="42" name="Rectangle 41">
            <a:extLst>
              <a:ext uri="{FF2B5EF4-FFF2-40B4-BE49-F238E27FC236}">
                <a16:creationId xmlns:a16="http://schemas.microsoft.com/office/drawing/2014/main" id="{A28D625D-F965-46CC-A759-C219AF017998}"/>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44" name="Rectangle 43">
            <a:extLst>
              <a:ext uri="{FF2B5EF4-FFF2-40B4-BE49-F238E27FC236}">
                <a16:creationId xmlns:a16="http://schemas.microsoft.com/office/drawing/2014/main" id="{EAB9CD11-9CC7-43AB-882E-29366BAD1513}"/>
              </a:ext>
            </a:extLst>
          </p:cNvPr>
          <p:cNvSpPr/>
          <p:nvPr/>
        </p:nvSpPr>
        <p:spPr>
          <a:xfrm>
            <a:off x="3015124" y="3397675"/>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48" name="Straight Arrow Connector 47">
            <a:extLst>
              <a:ext uri="{FF2B5EF4-FFF2-40B4-BE49-F238E27FC236}">
                <a16:creationId xmlns:a16="http://schemas.microsoft.com/office/drawing/2014/main" id="{3808962A-A745-48E8-8145-0DEFD0A6A9FA}"/>
              </a:ext>
              <a:ext uri="{C183D7F6-B498-43B3-948B-1728B52AA6E4}">
                <adec:decorative xmlns:adec="http://schemas.microsoft.com/office/drawing/2017/decorative" val="1"/>
              </a:ext>
            </a:extLst>
          </p:cNvPr>
          <p:cNvCxnSpPr>
            <a:cxnSpLocks/>
            <a:stCxn id="44" idx="1"/>
          </p:cNvCxnSpPr>
          <p:nvPr/>
        </p:nvCxnSpPr>
        <p:spPr>
          <a:xfrm flipH="1">
            <a:off x="2684527" y="3626275"/>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1AFB800-F51A-4B77-9E24-285D33E550B4}"/>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fact(3)</a:t>
            </a:r>
          </a:p>
        </p:txBody>
      </p:sp>
      <p:sp>
        <p:nvSpPr>
          <p:cNvPr id="50" name="Rectangle 49">
            <a:extLst>
              <a:ext uri="{FF2B5EF4-FFF2-40B4-BE49-F238E27FC236}">
                <a16:creationId xmlns:a16="http://schemas.microsoft.com/office/drawing/2014/main" id="{C79E8472-30BB-4F8A-9B89-7D8A4FEFC8C2}"/>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2</a:t>
            </a:r>
          </a:p>
        </p:txBody>
      </p:sp>
      <p:sp>
        <p:nvSpPr>
          <p:cNvPr id="51" name="Rectangle 50">
            <a:extLst>
              <a:ext uri="{FF2B5EF4-FFF2-40B4-BE49-F238E27FC236}">
                <a16:creationId xmlns:a16="http://schemas.microsoft.com/office/drawing/2014/main" id="{BC7ABDB3-64B2-484A-82A5-43B815ED8BF9}"/>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0x500000</a:t>
            </a:r>
          </a:p>
        </p:txBody>
      </p:sp>
      <p:sp>
        <p:nvSpPr>
          <p:cNvPr id="54" name="Rectangle 53">
            <a:extLst>
              <a:ext uri="{FF2B5EF4-FFF2-40B4-BE49-F238E27FC236}">
                <a16:creationId xmlns:a16="http://schemas.microsoft.com/office/drawing/2014/main" id="{4F6EC898-2309-4B54-928F-3754FF0A704C}"/>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 name="Group 54">
            <a:extLst>
              <a:ext uri="{FF2B5EF4-FFF2-40B4-BE49-F238E27FC236}">
                <a16:creationId xmlns:a16="http://schemas.microsoft.com/office/drawing/2014/main" id="{8DD4BC7C-3D3B-40AA-B5BB-3ADD2C7341DB}"/>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56" name="Oval 55">
              <a:extLst>
                <a:ext uri="{FF2B5EF4-FFF2-40B4-BE49-F238E27FC236}">
                  <a16:creationId xmlns:a16="http://schemas.microsoft.com/office/drawing/2014/main" id="{E33FC52C-8BBB-4315-81EE-F0801D98B84F}"/>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ultiplication Sign 56">
              <a:extLst>
                <a:ext uri="{FF2B5EF4-FFF2-40B4-BE49-F238E27FC236}">
                  <a16:creationId xmlns:a16="http://schemas.microsoft.com/office/drawing/2014/main" id="{F92F113E-B7E2-4218-8666-C7D22BDD6D88}"/>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ectangle 58">
            <a:extLst>
              <a:ext uri="{FF2B5EF4-FFF2-40B4-BE49-F238E27FC236}">
                <a16:creationId xmlns:a16="http://schemas.microsoft.com/office/drawing/2014/main" id="{502B8241-3573-413E-BEA8-E5E5AC550BBE}"/>
              </a:ext>
              <a:ext uri="{C183D7F6-B498-43B3-948B-1728B52AA6E4}">
                <adec:decorative xmlns:adec="http://schemas.microsoft.com/office/drawing/2017/decorative" val="1"/>
              </a:ext>
            </a:extLst>
          </p:cNvPr>
          <p:cNvSpPr/>
          <p:nvPr/>
        </p:nvSpPr>
        <p:spPr>
          <a:xfrm>
            <a:off x="5259747" y="5080804"/>
            <a:ext cx="1778001" cy="241029"/>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A9C27B0-BE1E-40AD-9DE7-14253C18B11D}"/>
              </a:ext>
            </a:extLst>
          </p:cNvPr>
          <p:cNvSpPr/>
          <p:nvPr/>
        </p:nvSpPr>
        <p:spPr>
          <a:xfrm>
            <a:off x="6488018" y="5537073"/>
            <a:ext cx="1463040" cy="365760"/>
          </a:xfrm>
          <a:prstGeom prst="rect">
            <a:avLst/>
          </a:pr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rPr>
              <a:t>0x50000F</a:t>
            </a:r>
          </a:p>
        </p:txBody>
      </p:sp>
      <p:cxnSp>
        <p:nvCxnSpPr>
          <p:cNvPr id="61" name="Connector: Elbow 60">
            <a:extLst>
              <a:ext uri="{FF2B5EF4-FFF2-40B4-BE49-F238E27FC236}">
                <a16:creationId xmlns:a16="http://schemas.microsoft.com/office/drawing/2014/main" id="{7D79E848-DC64-4EC9-A973-285CE4D0DF92}"/>
              </a:ext>
              <a:ext uri="{C183D7F6-B498-43B3-948B-1728B52AA6E4}">
                <adec:decorative xmlns:adec="http://schemas.microsoft.com/office/drawing/2017/decorative" val="1"/>
              </a:ext>
            </a:extLst>
          </p:cNvPr>
          <p:cNvCxnSpPr>
            <a:cxnSpLocks/>
            <a:stCxn id="60" idx="1"/>
            <a:endCxn id="59" idx="2"/>
          </p:cNvCxnSpPr>
          <p:nvPr/>
        </p:nvCxnSpPr>
        <p:spPr>
          <a:xfrm rot="10800000">
            <a:off x="6148748" y="5321833"/>
            <a:ext cx="339270" cy="398120"/>
          </a:xfrm>
          <a:prstGeom prst="bentConnector2">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3650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9" name="Rectangle 28">
            <a:extLst>
              <a:ext uri="{FF2B5EF4-FFF2-40B4-BE49-F238E27FC236}">
                <a16:creationId xmlns:a16="http://schemas.microsoft.com/office/drawing/2014/main" id="{3BA5E536-B349-4F45-A3E4-7441B94E01A7}"/>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1" name="Rectangle 30">
            <a:extLst>
              <a:ext uri="{FF2B5EF4-FFF2-40B4-BE49-F238E27FC236}">
                <a16:creationId xmlns:a16="http://schemas.microsoft.com/office/drawing/2014/main" id="{34FB526B-9928-4445-A65B-EF82971C5455}"/>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3" name="Rectangle 32">
            <a:extLst>
              <a:ext uri="{FF2B5EF4-FFF2-40B4-BE49-F238E27FC236}">
                <a16:creationId xmlns:a16="http://schemas.microsoft.com/office/drawing/2014/main" id="{021F5DC9-163F-4451-877A-60C676707AF4}"/>
              </a:ext>
              <a:ext uri="{C183D7F6-B498-43B3-948B-1728B52AA6E4}">
                <adec:decorative xmlns:adec="http://schemas.microsoft.com/office/drawing/2017/decorative" val="1"/>
              </a:ext>
            </a:extLst>
          </p:cNvPr>
          <p:cNvSpPr/>
          <p:nvPr/>
        </p:nvSpPr>
        <p:spPr>
          <a:xfrm>
            <a:off x="838200" y="2569473"/>
            <a:ext cx="1828801"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40" name="Rectangle 39">
            <a:extLst>
              <a:ext uri="{FF2B5EF4-FFF2-40B4-BE49-F238E27FC236}">
                <a16:creationId xmlns:a16="http://schemas.microsoft.com/office/drawing/2014/main" id="{6C7EE091-0A17-44FA-BE83-E39A1F3CF9D5}"/>
              </a:ext>
            </a:extLst>
          </p:cNvPr>
          <p:cNvSpPr/>
          <p:nvPr/>
        </p:nvSpPr>
        <p:spPr>
          <a:xfrm>
            <a:off x="945691" y="3120132"/>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3</a:t>
            </a:r>
          </a:p>
        </p:txBody>
      </p:sp>
      <p:sp>
        <p:nvSpPr>
          <p:cNvPr id="41" name="Rectangle 40">
            <a:extLst>
              <a:ext uri="{FF2B5EF4-FFF2-40B4-BE49-F238E27FC236}">
                <a16:creationId xmlns:a16="http://schemas.microsoft.com/office/drawing/2014/main" id="{179915E5-5A09-4203-BDC5-AAD8DFF2624A}"/>
              </a:ext>
            </a:extLst>
          </p:cNvPr>
          <p:cNvSpPr/>
          <p:nvPr/>
        </p:nvSpPr>
        <p:spPr>
          <a:xfrm>
            <a:off x="945691" y="2671558"/>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0x500000</a:t>
            </a:r>
          </a:p>
        </p:txBody>
      </p:sp>
      <p:sp>
        <p:nvSpPr>
          <p:cNvPr id="42" name="Rectangle 41">
            <a:extLst>
              <a:ext uri="{FF2B5EF4-FFF2-40B4-BE49-F238E27FC236}">
                <a16:creationId xmlns:a16="http://schemas.microsoft.com/office/drawing/2014/main" id="{4AF687F9-76D1-4A94-AA27-581EFFB8EA50}"/>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44" name="Rectangle 43">
            <a:extLst>
              <a:ext uri="{FF2B5EF4-FFF2-40B4-BE49-F238E27FC236}">
                <a16:creationId xmlns:a16="http://schemas.microsoft.com/office/drawing/2014/main" id="{DC56B1E0-328E-4FD5-BFD0-87242A1A0F2E}"/>
              </a:ext>
            </a:extLst>
          </p:cNvPr>
          <p:cNvSpPr/>
          <p:nvPr/>
        </p:nvSpPr>
        <p:spPr>
          <a:xfrm>
            <a:off x="3015124" y="3397675"/>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45" name="Straight Arrow Connector 44">
            <a:extLst>
              <a:ext uri="{FF2B5EF4-FFF2-40B4-BE49-F238E27FC236}">
                <a16:creationId xmlns:a16="http://schemas.microsoft.com/office/drawing/2014/main" id="{C0FA2350-9B4D-4090-9EE9-D385E963B36D}"/>
              </a:ext>
              <a:ext uri="{C183D7F6-B498-43B3-948B-1728B52AA6E4}">
                <adec:decorative xmlns:adec="http://schemas.microsoft.com/office/drawing/2017/decorative" val="1"/>
              </a:ext>
            </a:extLst>
          </p:cNvPr>
          <p:cNvCxnSpPr>
            <a:cxnSpLocks/>
            <a:stCxn id="44" idx="1"/>
          </p:cNvCxnSpPr>
          <p:nvPr/>
        </p:nvCxnSpPr>
        <p:spPr>
          <a:xfrm flipH="1">
            <a:off x="2684527" y="3626275"/>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026310-262E-4F3A-B464-06CC868D72B9}"/>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fact(3)</a:t>
            </a:r>
          </a:p>
        </p:txBody>
      </p:sp>
      <p:sp>
        <p:nvSpPr>
          <p:cNvPr id="47" name="Rectangle 46">
            <a:extLst>
              <a:ext uri="{FF2B5EF4-FFF2-40B4-BE49-F238E27FC236}">
                <a16:creationId xmlns:a16="http://schemas.microsoft.com/office/drawing/2014/main" id="{BE38B55D-F78E-4F6B-8CF4-9878485522AE}"/>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2</a:t>
            </a:r>
          </a:p>
        </p:txBody>
      </p:sp>
      <p:sp>
        <p:nvSpPr>
          <p:cNvPr id="52" name="Rectangle 51">
            <a:extLst>
              <a:ext uri="{FF2B5EF4-FFF2-40B4-BE49-F238E27FC236}">
                <a16:creationId xmlns:a16="http://schemas.microsoft.com/office/drawing/2014/main" id="{EADECDC2-B25F-4B95-B9ED-18DC44DCABAC}"/>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0x50000F</a:t>
            </a:r>
          </a:p>
        </p:txBody>
      </p:sp>
      <p:sp>
        <p:nvSpPr>
          <p:cNvPr id="55" name="Rectangle 54">
            <a:extLst>
              <a:ext uri="{FF2B5EF4-FFF2-40B4-BE49-F238E27FC236}">
                <a16:creationId xmlns:a16="http://schemas.microsoft.com/office/drawing/2014/main" id="{01E1000F-B976-4095-AFFA-49C144906969}"/>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55">
            <a:extLst>
              <a:ext uri="{FF2B5EF4-FFF2-40B4-BE49-F238E27FC236}">
                <a16:creationId xmlns:a16="http://schemas.microsoft.com/office/drawing/2014/main" id="{D8DF8790-4007-4B81-BB0A-EAD61D6D0BB6}"/>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57" name="Oval 56">
              <a:extLst>
                <a:ext uri="{FF2B5EF4-FFF2-40B4-BE49-F238E27FC236}">
                  <a16:creationId xmlns:a16="http://schemas.microsoft.com/office/drawing/2014/main" id="{825ADB9C-AD71-42BD-9A30-50500FA42B40}"/>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Multiplication Sign 57">
              <a:extLst>
                <a:ext uri="{FF2B5EF4-FFF2-40B4-BE49-F238E27FC236}">
                  <a16:creationId xmlns:a16="http://schemas.microsoft.com/office/drawing/2014/main" id="{8B9736ED-E029-40F0-92A9-0256DEEC9652}"/>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143638E6-B2ED-43C9-8C9B-E218E9057D0D}"/>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alpha val="20000"/>
                  </a:schemeClr>
                </a:solidFill>
                <a:latin typeface="Consolas" panose="020B0609020204030204" pitchFamily="49" charset="0"/>
              </a:rPr>
              <a:t>FACT:</a:t>
            </a:r>
            <a:r>
              <a:rPr lang="en-US" sz="1450" dirty="0">
                <a:solidFill>
                  <a:schemeClr val="lt1">
                    <a:alpha val="20000"/>
                  </a:schemeClr>
                </a:solidFill>
                <a:latin typeface="Consolas" panose="020B0609020204030204" pitchFamily="49" charset="0"/>
              </a:rPr>
              <a:t>	//argument is in X0</a:t>
            </a:r>
          </a:p>
          <a:p>
            <a:pPr>
              <a:defRPr sz="2000"/>
            </a:pPr>
            <a:r>
              <a:rPr lang="en-US" sz="1450" dirty="0">
                <a:solidFill>
                  <a:schemeClr val="accent3">
                    <a:alpha val="20000"/>
                  </a:schemeClr>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alpha val="20000"/>
                  </a:schemeClr>
                </a:solidFill>
                <a:latin typeface="Consolas" panose="020B0609020204030204" pitchFamily="49" charset="0"/>
              </a:rPr>
              <a:t>	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alpha val="20000"/>
                  </a:schemeClr>
                </a:solidFill>
                <a:latin typeface="Consolas" panose="020B0609020204030204" pitchFamily="49" charset="0"/>
              </a:rPr>
              <a:t>	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solidFill>
                <a:latin typeface="Consolas" panose="020B0609020204030204" pitchFamily="49" charset="0"/>
              </a:rPr>
              <a:t>	BL FACT </a:t>
            </a:r>
            <a:r>
              <a:rPr lang="en-US" sz="1450" dirty="0">
                <a:solidFill>
                  <a:schemeClr val="bg2">
                    <a:lumMod val="95000"/>
                  </a:schemeClr>
                </a:solidFill>
                <a:latin typeface="Consolas" panose="020B0609020204030204" pitchFamily="49" charset="0"/>
              </a:rPr>
              <a:t>	          //call fact with n-1</a:t>
            </a:r>
          </a:p>
          <a:p>
            <a:r>
              <a:rPr lang="en-US" sz="1450" dirty="0">
                <a:solidFill>
                  <a:schemeClr val="bg2">
                    <a:lumMod val="95000"/>
                  </a:schemeClr>
                </a:solidFill>
                <a:latin typeface="Consolas" panose="020B0609020204030204" pitchFamily="49" charset="0"/>
              </a:rPr>
              <a:t>	</a:t>
            </a:r>
            <a:r>
              <a:rPr lang="en-US" sz="1450" dirty="0">
                <a:solidFill>
                  <a:schemeClr val="bg2">
                    <a:lumMod val="95000"/>
                    <a:alpha val="20000"/>
                  </a:schemeClr>
                </a:solidFill>
                <a:latin typeface="Consolas" panose="020B0609020204030204" pitchFamily="49" charset="0"/>
              </a:rPr>
              <a:t>//return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alpha val="20000"/>
                  </a:schemeClr>
                </a:solidFill>
                <a:latin typeface="Consolas" panose="020B0609020204030204" pitchFamily="49" charset="0"/>
              </a:rPr>
              <a:t>	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alpha val="20000"/>
                  </a:schemeClr>
                </a:solidFill>
                <a:latin typeface="Consolas" panose="020B0609020204030204" pitchFamily="49" charset="0"/>
              </a:rPr>
              <a:t>	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alpha val="20000"/>
                  </a:schemeClr>
                </a:solidFill>
                <a:latin typeface="Consolas" panose="020B0609020204030204" pitchFamily="49" charset="0"/>
              </a:rPr>
              <a:t>	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Tree>
    <p:extLst>
      <p:ext uri="{BB962C8B-B14F-4D97-AF65-F5344CB8AC3E}">
        <p14:creationId xmlns:p14="http://schemas.microsoft.com/office/powerpoint/2010/main" val="3658343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9" name="Rectangle 28">
            <a:extLst>
              <a:ext uri="{FF2B5EF4-FFF2-40B4-BE49-F238E27FC236}">
                <a16:creationId xmlns:a16="http://schemas.microsoft.com/office/drawing/2014/main" id="{A18F478B-5D6C-4124-A0EB-2706A154601A}"/>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1" name="Rectangle 30">
            <a:extLst>
              <a:ext uri="{FF2B5EF4-FFF2-40B4-BE49-F238E27FC236}">
                <a16:creationId xmlns:a16="http://schemas.microsoft.com/office/drawing/2014/main" id="{A5E60C70-7CE6-42C4-A5DE-7275DC067236}"/>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3" name="Rectangle 32">
            <a:extLst>
              <a:ext uri="{FF2B5EF4-FFF2-40B4-BE49-F238E27FC236}">
                <a16:creationId xmlns:a16="http://schemas.microsoft.com/office/drawing/2014/main" id="{BA1E06D9-9053-4D1D-A761-72584E6F432C}"/>
              </a:ext>
              <a:ext uri="{C183D7F6-B498-43B3-948B-1728B52AA6E4}">
                <adec:decorative xmlns:adec="http://schemas.microsoft.com/office/drawing/2017/decorative" val="1"/>
              </a:ext>
            </a:extLst>
          </p:cNvPr>
          <p:cNvSpPr/>
          <p:nvPr/>
        </p:nvSpPr>
        <p:spPr>
          <a:xfrm>
            <a:off x="838200" y="2569473"/>
            <a:ext cx="1828801"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35" name="Rectangle 34">
            <a:extLst>
              <a:ext uri="{FF2B5EF4-FFF2-40B4-BE49-F238E27FC236}">
                <a16:creationId xmlns:a16="http://schemas.microsoft.com/office/drawing/2014/main" id="{DAB96AF6-9EC3-4A20-98F6-8D4EBCE46B30}"/>
              </a:ext>
            </a:extLst>
          </p:cNvPr>
          <p:cNvSpPr/>
          <p:nvPr/>
        </p:nvSpPr>
        <p:spPr>
          <a:xfrm>
            <a:off x="945691" y="3120132"/>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3</a:t>
            </a:r>
          </a:p>
        </p:txBody>
      </p:sp>
      <p:sp>
        <p:nvSpPr>
          <p:cNvPr id="37" name="Rectangle 36">
            <a:extLst>
              <a:ext uri="{FF2B5EF4-FFF2-40B4-BE49-F238E27FC236}">
                <a16:creationId xmlns:a16="http://schemas.microsoft.com/office/drawing/2014/main" id="{9BD877D5-87D9-493F-9947-0F7D957C4E49}"/>
              </a:ext>
            </a:extLst>
          </p:cNvPr>
          <p:cNvSpPr/>
          <p:nvPr/>
        </p:nvSpPr>
        <p:spPr>
          <a:xfrm>
            <a:off x="945691" y="2671558"/>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0x500000</a:t>
            </a:r>
          </a:p>
        </p:txBody>
      </p:sp>
      <p:sp>
        <p:nvSpPr>
          <p:cNvPr id="38" name="Rectangle 37">
            <a:extLst>
              <a:ext uri="{FF2B5EF4-FFF2-40B4-BE49-F238E27FC236}">
                <a16:creationId xmlns:a16="http://schemas.microsoft.com/office/drawing/2014/main" id="{4353D3CD-BF3A-4325-A4FE-817431DF4931}"/>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44" name="Rectangle 43">
            <a:extLst>
              <a:ext uri="{FF2B5EF4-FFF2-40B4-BE49-F238E27FC236}">
                <a16:creationId xmlns:a16="http://schemas.microsoft.com/office/drawing/2014/main" id="{9A348228-B8BA-43A0-81A9-54854AA1EAD7}"/>
              </a:ext>
            </a:extLst>
          </p:cNvPr>
          <p:cNvSpPr/>
          <p:nvPr/>
        </p:nvSpPr>
        <p:spPr>
          <a:xfrm>
            <a:off x="3015124" y="3397675"/>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45" name="Straight Arrow Connector 44">
            <a:extLst>
              <a:ext uri="{FF2B5EF4-FFF2-40B4-BE49-F238E27FC236}">
                <a16:creationId xmlns:a16="http://schemas.microsoft.com/office/drawing/2014/main" id="{CAB8F794-95BD-4F94-895A-999153972166}"/>
              </a:ext>
              <a:ext uri="{C183D7F6-B498-43B3-948B-1728B52AA6E4}">
                <adec:decorative xmlns:adec="http://schemas.microsoft.com/office/drawing/2017/decorative" val="1"/>
              </a:ext>
            </a:extLst>
          </p:cNvPr>
          <p:cNvCxnSpPr>
            <a:cxnSpLocks/>
            <a:stCxn id="44" idx="1"/>
          </p:cNvCxnSpPr>
          <p:nvPr/>
        </p:nvCxnSpPr>
        <p:spPr>
          <a:xfrm flipH="1">
            <a:off x="2684527" y="3626275"/>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A4FE60E-9EDE-457E-8BED-FF6B77F50326}"/>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fact(2)</a:t>
            </a:r>
          </a:p>
        </p:txBody>
      </p:sp>
      <p:sp>
        <p:nvSpPr>
          <p:cNvPr id="51" name="Rectangle 50">
            <a:extLst>
              <a:ext uri="{FF2B5EF4-FFF2-40B4-BE49-F238E27FC236}">
                <a16:creationId xmlns:a16="http://schemas.microsoft.com/office/drawing/2014/main" id="{B9ABA5F3-CE00-47EC-BE3A-53901E592A37}"/>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2</a:t>
            </a:r>
          </a:p>
        </p:txBody>
      </p:sp>
      <p:sp>
        <p:nvSpPr>
          <p:cNvPr id="52" name="Rectangle 51">
            <a:extLst>
              <a:ext uri="{FF2B5EF4-FFF2-40B4-BE49-F238E27FC236}">
                <a16:creationId xmlns:a16="http://schemas.microsoft.com/office/drawing/2014/main" id="{F6A89FC0-A1B1-4561-AA87-CF8D65FEF83E}"/>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0x50000F</a:t>
            </a:r>
          </a:p>
        </p:txBody>
      </p:sp>
      <p:sp>
        <p:nvSpPr>
          <p:cNvPr id="55" name="Rectangle 54">
            <a:extLst>
              <a:ext uri="{FF2B5EF4-FFF2-40B4-BE49-F238E27FC236}">
                <a16:creationId xmlns:a16="http://schemas.microsoft.com/office/drawing/2014/main" id="{697EE2B2-B808-4E27-B38C-B258C501F4FA}"/>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55">
            <a:extLst>
              <a:ext uri="{FF2B5EF4-FFF2-40B4-BE49-F238E27FC236}">
                <a16:creationId xmlns:a16="http://schemas.microsoft.com/office/drawing/2014/main" id="{A5D42ED8-CC2A-4412-AA58-2F09F1DD2351}"/>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57" name="Oval 56">
              <a:extLst>
                <a:ext uri="{FF2B5EF4-FFF2-40B4-BE49-F238E27FC236}">
                  <a16:creationId xmlns:a16="http://schemas.microsoft.com/office/drawing/2014/main" id="{77C0873D-AFB3-4F39-93FC-E83FCC702ED9}"/>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Multiplication Sign 57">
              <a:extLst>
                <a:ext uri="{FF2B5EF4-FFF2-40B4-BE49-F238E27FC236}">
                  <a16:creationId xmlns:a16="http://schemas.microsoft.com/office/drawing/2014/main" id="{F6AFD13B-8D5D-4989-98F7-C55AC0FE235C}"/>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F4B9E366-6EEF-418A-9B29-4F626A4C582F}"/>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solidFill>
                <a:latin typeface="Consolas" panose="020B0609020204030204" pitchFamily="49" charset="0"/>
              </a:rPr>
              <a:t>FACT:</a:t>
            </a:r>
            <a:r>
              <a:rPr lang="en-US" sz="1450" dirty="0">
                <a:latin typeface="Consolas" panose="020B0609020204030204" pitchFamily="49" charset="0"/>
              </a:rPr>
              <a:t>	//argument is in X0</a:t>
            </a:r>
          </a:p>
          <a:p>
            <a:pPr>
              <a:defRPr sz="2000"/>
            </a:pPr>
            <a:r>
              <a:rPr lang="en-US" sz="1450" dirty="0">
                <a:solidFill>
                  <a:schemeClr val="accent3"/>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alpha val="20000"/>
                  </a:schemeClr>
                </a:solidFill>
                <a:latin typeface="Consolas" panose="020B0609020204030204" pitchFamily="49" charset="0"/>
              </a:rPr>
              <a:t>	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alpha val="20000"/>
                  </a:schemeClr>
                </a:solidFill>
                <a:latin typeface="Consolas" panose="020B0609020204030204" pitchFamily="49" charset="0"/>
              </a:rPr>
              <a:t>	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alpha val="20000"/>
                  </a:schemeClr>
                </a:solidFill>
                <a:latin typeface="Consolas" panose="020B0609020204030204" pitchFamily="49" charset="0"/>
              </a:rPr>
              <a:t>	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alpha val="20000"/>
                  </a:schemeClr>
                </a:solidFill>
                <a:latin typeface="Consolas" panose="020B0609020204030204" pitchFamily="49" charset="0"/>
              </a:rPr>
              <a:t>	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alpha val="20000"/>
                  </a:schemeClr>
                </a:solidFill>
                <a:latin typeface="Consolas" panose="020B0609020204030204" pitchFamily="49" charset="0"/>
              </a:rPr>
              <a:t>	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alpha val="20000"/>
                  </a:schemeClr>
                </a:solidFill>
                <a:latin typeface="Consolas" panose="020B0609020204030204" pitchFamily="49" charset="0"/>
              </a:rPr>
              <a:t>	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Tree>
    <p:extLst>
      <p:ext uri="{BB962C8B-B14F-4D97-AF65-F5344CB8AC3E}">
        <p14:creationId xmlns:p14="http://schemas.microsoft.com/office/powerpoint/2010/main" val="1084426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31" name="Rectangle 30">
            <a:extLst>
              <a:ext uri="{FF2B5EF4-FFF2-40B4-BE49-F238E27FC236}">
                <a16:creationId xmlns:a16="http://schemas.microsoft.com/office/drawing/2014/main" id="{04C34D76-2BE4-4057-BEF8-6A1C1F021D7C}"/>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2" name="Rectangle 31">
            <a:extLst>
              <a:ext uri="{FF2B5EF4-FFF2-40B4-BE49-F238E27FC236}">
                <a16:creationId xmlns:a16="http://schemas.microsoft.com/office/drawing/2014/main" id="{401841DA-1523-49A1-87D6-FBC6CDE0329C}"/>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5" name="Rectangle 34">
            <a:extLst>
              <a:ext uri="{FF2B5EF4-FFF2-40B4-BE49-F238E27FC236}">
                <a16:creationId xmlns:a16="http://schemas.microsoft.com/office/drawing/2014/main" id="{0CB70DA7-5E96-44F7-96C7-2F7CC339BD76}"/>
              </a:ext>
              <a:ext uri="{C183D7F6-B498-43B3-948B-1728B52AA6E4}">
                <adec:decorative xmlns:adec="http://schemas.microsoft.com/office/drawing/2017/decorative" val="1"/>
              </a:ext>
            </a:extLst>
          </p:cNvPr>
          <p:cNvSpPr/>
          <p:nvPr/>
        </p:nvSpPr>
        <p:spPr>
          <a:xfrm>
            <a:off x="838200" y="2569473"/>
            <a:ext cx="1828801"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37" name="Rectangle 36">
            <a:extLst>
              <a:ext uri="{FF2B5EF4-FFF2-40B4-BE49-F238E27FC236}">
                <a16:creationId xmlns:a16="http://schemas.microsoft.com/office/drawing/2014/main" id="{6F1767BA-4569-47F7-8615-8576660A7D07}"/>
              </a:ext>
            </a:extLst>
          </p:cNvPr>
          <p:cNvSpPr/>
          <p:nvPr/>
        </p:nvSpPr>
        <p:spPr>
          <a:xfrm>
            <a:off x="945691" y="3120132"/>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3</a:t>
            </a:r>
          </a:p>
        </p:txBody>
      </p:sp>
      <p:sp>
        <p:nvSpPr>
          <p:cNvPr id="38" name="Rectangle 37">
            <a:extLst>
              <a:ext uri="{FF2B5EF4-FFF2-40B4-BE49-F238E27FC236}">
                <a16:creationId xmlns:a16="http://schemas.microsoft.com/office/drawing/2014/main" id="{E2D3D482-1352-40FC-AEDA-46CE10001D01}"/>
              </a:ext>
            </a:extLst>
          </p:cNvPr>
          <p:cNvSpPr/>
          <p:nvPr/>
        </p:nvSpPr>
        <p:spPr>
          <a:xfrm>
            <a:off x="945691" y="2671558"/>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0x500000</a:t>
            </a:r>
          </a:p>
        </p:txBody>
      </p:sp>
      <p:sp>
        <p:nvSpPr>
          <p:cNvPr id="43" name="Rectangle 42">
            <a:extLst>
              <a:ext uri="{FF2B5EF4-FFF2-40B4-BE49-F238E27FC236}">
                <a16:creationId xmlns:a16="http://schemas.microsoft.com/office/drawing/2014/main" id="{E810CDB6-3683-4AF2-A43C-0F7EA52ABD3E}"/>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45" name="Rectangle 44">
            <a:extLst>
              <a:ext uri="{FF2B5EF4-FFF2-40B4-BE49-F238E27FC236}">
                <a16:creationId xmlns:a16="http://schemas.microsoft.com/office/drawing/2014/main" id="{621FFC50-0161-4D0A-917E-49F982ACE0CD}"/>
              </a:ext>
            </a:extLst>
          </p:cNvPr>
          <p:cNvSpPr/>
          <p:nvPr/>
        </p:nvSpPr>
        <p:spPr>
          <a:xfrm>
            <a:off x="3015124" y="3397675"/>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46" name="Straight Arrow Connector 45">
            <a:extLst>
              <a:ext uri="{FF2B5EF4-FFF2-40B4-BE49-F238E27FC236}">
                <a16:creationId xmlns:a16="http://schemas.microsoft.com/office/drawing/2014/main" id="{FCC0B9BE-5BCF-418D-AC7F-5020C0F2C957}"/>
              </a:ext>
              <a:ext uri="{C183D7F6-B498-43B3-948B-1728B52AA6E4}">
                <adec:decorative xmlns:adec="http://schemas.microsoft.com/office/drawing/2017/decorative" val="1"/>
              </a:ext>
            </a:extLst>
          </p:cNvPr>
          <p:cNvCxnSpPr>
            <a:cxnSpLocks/>
            <a:stCxn id="45" idx="1"/>
          </p:cNvCxnSpPr>
          <p:nvPr/>
        </p:nvCxnSpPr>
        <p:spPr>
          <a:xfrm flipH="1">
            <a:off x="2684527" y="3626275"/>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82E8B5E-13F1-428A-AF28-AD0AFF72283C}"/>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fact(2)</a:t>
            </a:r>
          </a:p>
        </p:txBody>
      </p:sp>
      <p:sp>
        <p:nvSpPr>
          <p:cNvPr id="48" name="Rectangle 47">
            <a:extLst>
              <a:ext uri="{FF2B5EF4-FFF2-40B4-BE49-F238E27FC236}">
                <a16:creationId xmlns:a16="http://schemas.microsoft.com/office/drawing/2014/main" id="{FA9F1C19-3FBB-478B-9A3D-A17DD08713B1}"/>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2</a:t>
            </a:r>
          </a:p>
        </p:txBody>
      </p:sp>
      <p:sp>
        <p:nvSpPr>
          <p:cNvPr id="49" name="Rectangle 48">
            <a:extLst>
              <a:ext uri="{FF2B5EF4-FFF2-40B4-BE49-F238E27FC236}">
                <a16:creationId xmlns:a16="http://schemas.microsoft.com/office/drawing/2014/main" id="{9D7BD0EF-6C72-4D7E-90AA-615747B90C50}"/>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0x50000F</a:t>
            </a:r>
          </a:p>
        </p:txBody>
      </p:sp>
      <p:sp>
        <p:nvSpPr>
          <p:cNvPr id="52" name="Rectangle 51">
            <a:extLst>
              <a:ext uri="{FF2B5EF4-FFF2-40B4-BE49-F238E27FC236}">
                <a16:creationId xmlns:a16="http://schemas.microsoft.com/office/drawing/2014/main" id="{85D02E5C-8587-46A8-AED3-A6150713ECB0}"/>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3" name="Group 52">
            <a:extLst>
              <a:ext uri="{FF2B5EF4-FFF2-40B4-BE49-F238E27FC236}">
                <a16:creationId xmlns:a16="http://schemas.microsoft.com/office/drawing/2014/main" id="{FFF14A31-9BD7-407C-9AB3-A374C11EDA5B}"/>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54" name="Oval 53">
              <a:extLst>
                <a:ext uri="{FF2B5EF4-FFF2-40B4-BE49-F238E27FC236}">
                  <a16:creationId xmlns:a16="http://schemas.microsoft.com/office/drawing/2014/main" id="{07AB3849-F347-4BBA-B3C6-5225AD2D22B8}"/>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Multiplication Sign 54">
              <a:extLst>
                <a:ext uri="{FF2B5EF4-FFF2-40B4-BE49-F238E27FC236}">
                  <a16:creationId xmlns:a16="http://schemas.microsoft.com/office/drawing/2014/main" id="{73362FA3-0242-4C46-A7D9-45D20EBE1D97}"/>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5EEF92EA-A68F-4A27-AFD9-1733145A74A2}"/>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solidFill>
                <a:latin typeface="Consolas" panose="020B0609020204030204" pitchFamily="49" charset="0"/>
              </a:rPr>
              <a:t>FACT:</a:t>
            </a:r>
            <a:r>
              <a:rPr lang="en-US" sz="1450" dirty="0">
                <a:latin typeface="Consolas" panose="020B0609020204030204" pitchFamily="49" charset="0"/>
              </a:rPr>
              <a:t>	//argument is in X0</a:t>
            </a:r>
          </a:p>
          <a:p>
            <a:pPr>
              <a:defRPr sz="2000"/>
            </a:pPr>
            <a:r>
              <a:rPr lang="en-US" sz="1450" dirty="0">
                <a:solidFill>
                  <a:schemeClr val="accent3"/>
                </a:solidFill>
                <a:latin typeface="Consolas" panose="020B0609020204030204" pitchFamily="49" charset="0"/>
              </a:rPr>
              <a:t>	SUBS X9, X0, #1</a:t>
            </a:r>
          </a:p>
          <a:p>
            <a:pPr>
              <a:defRPr sz="2000"/>
            </a:pPr>
            <a:r>
              <a:rPr lang="en-US" sz="1450" dirty="0">
                <a:solidFill>
                  <a:schemeClr val="accent3"/>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alpha val="20000"/>
                  </a:schemeClr>
                </a:solidFill>
                <a:latin typeface="Consolas" panose="020B0609020204030204" pitchFamily="49" charset="0"/>
              </a:rPr>
              <a:t>	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alpha val="20000"/>
                  </a:schemeClr>
                </a:solidFill>
                <a:latin typeface="Consolas" panose="020B0609020204030204" pitchFamily="49" charset="0"/>
              </a:rPr>
              <a:t>	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alpha val="20000"/>
                  </a:schemeClr>
                </a:solidFill>
                <a:latin typeface="Consolas" panose="020B0609020204030204" pitchFamily="49" charset="0"/>
              </a:rPr>
              <a:t>	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alpha val="20000"/>
                  </a:schemeClr>
                </a:solidFill>
                <a:latin typeface="Consolas" panose="020B0609020204030204" pitchFamily="49" charset="0"/>
              </a:rPr>
              <a:t>	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alpha val="20000"/>
                  </a:schemeClr>
                </a:solidFill>
                <a:latin typeface="Consolas" panose="020B0609020204030204" pitchFamily="49" charset="0"/>
              </a:rPr>
              <a:t>	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alpha val="20000"/>
                  </a:schemeClr>
                </a:solidFill>
                <a:latin typeface="Consolas" panose="020B0609020204030204" pitchFamily="49" charset="0"/>
              </a:rPr>
              <a:t>	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Tree>
    <p:extLst>
      <p:ext uri="{BB962C8B-B14F-4D97-AF65-F5344CB8AC3E}">
        <p14:creationId xmlns:p14="http://schemas.microsoft.com/office/powerpoint/2010/main" val="11654315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9" name="Rectangle 28">
            <a:extLst>
              <a:ext uri="{FF2B5EF4-FFF2-40B4-BE49-F238E27FC236}">
                <a16:creationId xmlns:a16="http://schemas.microsoft.com/office/drawing/2014/main" id="{18295B97-DED3-4223-80BE-B6235C600696}"/>
              </a:ext>
              <a:ext uri="{C183D7F6-B498-43B3-948B-1728B52AA6E4}">
                <adec:decorative xmlns:adec="http://schemas.microsoft.com/office/drawing/2017/decorative" val="1"/>
              </a:ext>
            </a:extLst>
          </p:cNvPr>
          <p:cNvSpPr/>
          <p:nvPr/>
        </p:nvSpPr>
        <p:spPr>
          <a:xfrm>
            <a:off x="838201" y="3648076"/>
            <a:ext cx="1843090" cy="206799"/>
          </a:xfrm>
          <a:prstGeom prst="rect">
            <a:avLst/>
          </a:prstGeom>
          <a:solidFill>
            <a:schemeClr val="accent3">
              <a:alpha val="0"/>
            </a:schemeClr>
          </a:solidFill>
          <a:ln w="38100">
            <a:solidFill>
              <a:schemeClr val="accent3">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alpha val="0"/>
                </a:schemeClr>
              </a:solidFill>
            </a:endParaRPr>
          </a:p>
        </p:txBody>
      </p:sp>
      <p:sp>
        <p:nvSpPr>
          <p:cNvPr id="31" name="Rectangle 30">
            <a:extLst>
              <a:ext uri="{FF2B5EF4-FFF2-40B4-BE49-F238E27FC236}">
                <a16:creationId xmlns:a16="http://schemas.microsoft.com/office/drawing/2014/main" id="{D94EBF08-3F62-4997-8223-06FA2D214C43}"/>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2" name="Rectangle 31">
            <a:extLst>
              <a:ext uri="{FF2B5EF4-FFF2-40B4-BE49-F238E27FC236}">
                <a16:creationId xmlns:a16="http://schemas.microsoft.com/office/drawing/2014/main" id="{E0CC92B3-167E-4386-AECF-C71BE3B1DB08}"/>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48" name="Rectangle 47">
            <a:extLst>
              <a:ext uri="{FF2B5EF4-FFF2-40B4-BE49-F238E27FC236}">
                <a16:creationId xmlns:a16="http://schemas.microsoft.com/office/drawing/2014/main" id="{D63A874F-DE08-475A-8A81-2C74FBB54D94}"/>
              </a:ext>
              <a:ext uri="{C183D7F6-B498-43B3-948B-1728B52AA6E4}">
                <adec:decorative xmlns:adec="http://schemas.microsoft.com/office/drawing/2017/decorative" val="1"/>
              </a:ext>
            </a:extLst>
          </p:cNvPr>
          <p:cNvSpPr/>
          <p:nvPr/>
        </p:nvSpPr>
        <p:spPr>
          <a:xfrm>
            <a:off x="838200" y="2569473"/>
            <a:ext cx="1828801"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49" name="Rectangle 48">
            <a:extLst>
              <a:ext uri="{FF2B5EF4-FFF2-40B4-BE49-F238E27FC236}">
                <a16:creationId xmlns:a16="http://schemas.microsoft.com/office/drawing/2014/main" id="{9A7FA5ED-7FBE-43FD-AAF5-B20048ADD2C6}"/>
              </a:ext>
            </a:extLst>
          </p:cNvPr>
          <p:cNvSpPr/>
          <p:nvPr/>
        </p:nvSpPr>
        <p:spPr>
          <a:xfrm>
            <a:off x="945691" y="3120132"/>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3</a:t>
            </a:r>
          </a:p>
        </p:txBody>
      </p:sp>
      <p:sp>
        <p:nvSpPr>
          <p:cNvPr id="50" name="Rectangle 49">
            <a:extLst>
              <a:ext uri="{FF2B5EF4-FFF2-40B4-BE49-F238E27FC236}">
                <a16:creationId xmlns:a16="http://schemas.microsoft.com/office/drawing/2014/main" id="{D49B778C-272A-4F77-9B23-DBC424D5E3AE}"/>
              </a:ext>
            </a:extLst>
          </p:cNvPr>
          <p:cNvSpPr/>
          <p:nvPr/>
        </p:nvSpPr>
        <p:spPr>
          <a:xfrm>
            <a:off x="945691" y="2671558"/>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0x500000</a:t>
            </a:r>
          </a:p>
        </p:txBody>
      </p:sp>
      <p:sp>
        <p:nvSpPr>
          <p:cNvPr id="51" name="Rectangle 50">
            <a:extLst>
              <a:ext uri="{FF2B5EF4-FFF2-40B4-BE49-F238E27FC236}">
                <a16:creationId xmlns:a16="http://schemas.microsoft.com/office/drawing/2014/main" id="{598ECD07-BD09-4501-AF2B-59D2C5A4972F}"/>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53" name="Rectangle 52">
            <a:extLst>
              <a:ext uri="{FF2B5EF4-FFF2-40B4-BE49-F238E27FC236}">
                <a16:creationId xmlns:a16="http://schemas.microsoft.com/office/drawing/2014/main" id="{EB398E1F-417C-42BF-93F3-7DA875227B8F}"/>
              </a:ext>
            </a:extLst>
          </p:cNvPr>
          <p:cNvSpPr/>
          <p:nvPr/>
        </p:nvSpPr>
        <p:spPr>
          <a:xfrm>
            <a:off x="3015124" y="3397675"/>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54" name="Straight Arrow Connector 53">
            <a:extLst>
              <a:ext uri="{FF2B5EF4-FFF2-40B4-BE49-F238E27FC236}">
                <a16:creationId xmlns:a16="http://schemas.microsoft.com/office/drawing/2014/main" id="{5D3BF6A8-68C0-40F5-99E6-59A6FA8A9E32}"/>
              </a:ext>
              <a:ext uri="{C183D7F6-B498-43B3-948B-1728B52AA6E4}">
                <adec:decorative xmlns:adec="http://schemas.microsoft.com/office/drawing/2017/decorative" val="1"/>
              </a:ext>
            </a:extLst>
          </p:cNvPr>
          <p:cNvCxnSpPr>
            <a:cxnSpLocks/>
            <a:stCxn id="53" idx="1"/>
          </p:cNvCxnSpPr>
          <p:nvPr/>
        </p:nvCxnSpPr>
        <p:spPr>
          <a:xfrm flipH="1">
            <a:off x="2684527" y="3626275"/>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E3F4AA17-8DA2-4436-9689-B0A61A57CDE5}"/>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fact(2)</a:t>
            </a:r>
          </a:p>
        </p:txBody>
      </p:sp>
      <p:sp>
        <p:nvSpPr>
          <p:cNvPr id="56" name="Rectangle 55">
            <a:extLst>
              <a:ext uri="{FF2B5EF4-FFF2-40B4-BE49-F238E27FC236}">
                <a16:creationId xmlns:a16="http://schemas.microsoft.com/office/drawing/2014/main" id="{B1B1DC37-20E3-4385-9592-30AC5A803B26}"/>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2</a:t>
            </a:r>
          </a:p>
        </p:txBody>
      </p:sp>
      <p:sp>
        <p:nvSpPr>
          <p:cNvPr id="57" name="Rectangle 56">
            <a:extLst>
              <a:ext uri="{FF2B5EF4-FFF2-40B4-BE49-F238E27FC236}">
                <a16:creationId xmlns:a16="http://schemas.microsoft.com/office/drawing/2014/main" id="{54B58E8C-2977-4006-A674-46707985833E}"/>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0x50000F</a:t>
            </a:r>
          </a:p>
        </p:txBody>
      </p:sp>
      <p:sp>
        <p:nvSpPr>
          <p:cNvPr id="60" name="Rectangle 59">
            <a:extLst>
              <a:ext uri="{FF2B5EF4-FFF2-40B4-BE49-F238E27FC236}">
                <a16:creationId xmlns:a16="http://schemas.microsoft.com/office/drawing/2014/main" id="{F5BF037C-7F30-47D3-A59F-029D988E373F}"/>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 name="Group 60">
            <a:extLst>
              <a:ext uri="{FF2B5EF4-FFF2-40B4-BE49-F238E27FC236}">
                <a16:creationId xmlns:a16="http://schemas.microsoft.com/office/drawing/2014/main" id="{E611DB90-C347-44FC-A134-AE2BDFA33380}"/>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62" name="Oval 61">
              <a:extLst>
                <a:ext uri="{FF2B5EF4-FFF2-40B4-BE49-F238E27FC236}">
                  <a16:creationId xmlns:a16="http://schemas.microsoft.com/office/drawing/2014/main" id="{4DC6B52C-C421-416B-87E7-78C0582A1EB3}"/>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Multiplication Sign 62">
              <a:extLst>
                <a:ext uri="{FF2B5EF4-FFF2-40B4-BE49-F238E27FC236}">
                  <a16:creationId xmlns:a16="http://schemas.microsoft.com/office/drawing/2014/main" id="{501DC5D5-AE25-4B54-AD1C-ABEE236CE3DA}"/>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05250265-F653-4F25-A70C-C55568B506A0}"/>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alpha val="20000"/>
                  </a:schemeClr>
                </a:solidFill>
                <a:latin typeface="Consolas" panose="020B0609020204030204" pitchFamily="49" charset="0"/>
              </a:rPr>
              <a:t>FACT:</a:t>
            </a:r>
            <a:r>
              <a:rPr lang="en-US" sz="1450" dirty="0">
                <a:solidFill>
                  <a:schemeClr val="lt1">
                    <a:alpha val="20000"/>
                  </a:schemeClr>
                </a:solidFill>
                <a:latin typeface="Consolas" panose="020B0609020204030204" pitchFamily="49" charset="0"/>
              </a:rPr>
              <a:t>	//argument is in X0</a:t>
            </a:r>
          </a:p>
          <a:p>
            <a:pPr>
              <a:defRPr sz="2000"/>
            </a:pPr>
            <a:r>
              <a:rPr lang="en-US" sz="1450" dirty="0">
                <a:solidFill>
                  <a:schemeClr val="accent3">
                    <a:alpha val="20000"/>
                  </a:schemeClr>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solidFill>
                <a:latin typeface="Consolas" panose="020B0609020204030204" pitchFamily="49" charset="0"/>
              </a:rPr>
              <a:t>RECURSE: </a:t>
            </a:r>
            <a:r>
              <a:rPr lang="en-US" sz="1450" dirty="0">
                <a:solidFill>
                  <a:schemeClr val="accent3"/>
                </a:solidFill>
                <a:latin typeface="Consolas" panose="020B0609020204030204" pitchFamily="49" charset="0"/>
              </a:rPr>
              <a:t>	SUB SP, SP, #16    </a:t>
            </a:r>
            <a:r>
              <a:rPr lang="en-US" sz="1450" dirty="0">
                <a:solidFill>
                  <a:schemeClr val="bg2">
                    <a:lumMod val="95000"/>
                  </a:schemeClr>
                </a:solidFill>
                <a:latin typeface="Consolas" panose="020B0609020204030204" pitchFamily="49" charset="0"/>
              </a:rPr>
              <a:t>//prepare stack frame</a:t>
            </a:r>
          </a:p>
          <a:p>
            <a:r>
              <a:rPr lang="en-US" sz="1450" dirty="0">
                <a:solidFill>
                  <a:schemeClr val="accent3"/>
                </a:solidFill>
                <a:latin typeface="Consolas" panose="020B0609020204030204" pitchFamily="49" charset="0"/>
              </a:rPr>
              <a:t>	</a:t>
            </a:r>
            <a:r>
              <a:rPr lang="en-US" sz="1450" dirty="0">
                <a:solidFill>
                  <a:schemeClr val="accent3">
                    <a:alpha val="20000"/>
                  </a:schemeClr>
                </a:solidFill>
                <a:latin typeface="Consolas" panose="020B0609020204030204" pitchFamily="49" charset="0"/>
              </a:rPr>
              <a:t>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alpha val="20000"/>
                  </a:schemeClr>
                </a:solidFill>
                <a:latin typeface="Consolas" panose="020B0609020204030204" pitchFamily="49" charset="0"/>
              </a:rPr>
              <a:t>	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alpha val="20000"/>
                  </a:schemeClr>
                </a:solidFill>
                <a:latin typeface="Consolas" panose="020B0609020204030204" pitchFamily="49" charset="0"/>
              </a:rPr>
              <a:t>	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alpha val="20000"/>
                  </a:schemeClr>
                </a:solidFill>
                <a:latin typeface="Consolas" panose="020B0609020204030204" pitchFamily="49" charset="0"/>
              </a:rPr>
              <a:t>	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alpha val="20000"/>
                  </a:schemeClr>
                </a:solidFill>
                <a:latin typeface="Consolas" panose="020B0609020204030204" pitchFamily="49" charset="0"/>
              </a:rPr>
              <a:t>	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alpha val="20000"/>
                  </a:schemeClr>
                </a:solidFill>
                <a:latin typeface="Consolas" panose="020B0609020204030204" pitchFamily="49" charset="0"/>
              </a:rPr>
              <a:t>	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Tree>
    <p:extLst>
      <p:ext uri="{BB962C8B-B14F-4D97-AF65-F5344CB8AC3E}">
        <p14:creationId xmlns:p14="http://schemas.microsoft.com/office/powerpoint/2010/main" val="1149690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329E8195-FDBB-41A5-B73E-F64C7C52D9F2}"/>
              </a:ext>
              <a:ext uri="{C183D7F6-B498-43B3-948B-1728B52AA6E4}">
                <adec:decorative xmlns:adec="http://schemas.microsoft.com/office/drawing/2017/decorative" val="1"/>
              </a:ext>
            </a:extLst>
          </p:cNvPr>
          <p:cNvSpPr/>
          <p:nvPr/>
        </p:nvSpPr>
        <p:spPr>
          <a:xfrm>
            <a:off x="838201" y="3648076"/>
            <a:ext cx="1828800" cy="1056802"/>
          </a:xfrm>
          <a:prstGeom prst="rect">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9" name="Rectangle 28">
            <a:extLst>
              <a:ext uri="{FF2B5EF4-FFF2-40B4-BE49-F238E27FC236}">
                <a16:creationId xmlns:a16="http://schemas.microsoft.com/office/drawing/2014/main" id="{877364D4-3165-4299-9805-B18A40B913E9}"/>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1" name="Rectangle 30">
            <a:extLst>
              <a:ext uri="{FF2B5EF4-FFF2-40B4-BE49-F238E27FC236}">
                <a16:creationId xmlns:a16="http://schemas.microsoft.com/office/drawing/2014/main" id="{C475D317-2F2E-4200-B8FA-5391144E66C4}"/>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3" name="Rectangle 32">
            <a:extLst>
              <a:ext uri="{FF2B5EF4-FFF2-40B4-BE49-F238E27FC236}">
                <a16:creationId xmlns:a16="http://schemas.microsoft.com/office/drawing/2014/main" id="{1371B200-BBA8-496D-99E3-9AD92B4628B6}"/>
              </a:ext>
              <a:ext uri="{C183D7F6-B498-43B3-948B-1728B52AA6E4}">
                <adec:decorative xmlns:adec="http://schemas.microsoft.com/office/drawing/2017/decorative" val="1"/>
              </a:ext>
            </a:extLst>
          </p:cNvPr>
          <p:cNvSpPr/>
          <p:nvPr/>
        </p:nvSpPr>
        <p:spPr>
          <a:xfrm>
            <a:off x="838200" y="2569473"/>
            <a:ext cx="1828801"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35" name="Rectangle 34">
            <a:extLst>
              <a:ext uri="{FF2B5EF4-FFF2-40B4-BE49-F238E27FC236}">
                <a16:creationId xmlns:a16="http://schemas.microsoft.com/office/drawing/2014/main" id="{E0B5792D-301E-4011-A3B1-CE903CC9DC83}"/>
              </a:ext>
            </a:extLst>
          </p:cNvPr>
          <p:cNvSpPr/>
          <p:nvPr/>
        </p:nvSpPr>
        <p:spPr>
          <a:xfrm>
            <a:off x="945691" y="3120132"/>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3</a:t>
            </a:r>
          </a:p>
        </p:txBody>
      </p:sp>
      <p:sp>
        <p:nvSpPr>
          <p:cNvPr id="37" name="Rectangle 36">
            <a:extLst>
              <a:ext uri="{FF2B5EF4-FFF2-40B4-BE49-F238E27FC236}">
                <a16:creationId xmlns:a16="http://schemas.microsoft.com/office/drawing/2014/main" id="{89183560-8891-4C28-82DB-3BBDC8DA5A04}"/>
              </a:ext>
            </a:extLst>
          </p:cNvPr>
          <p:cNvSpPr/>
          <p:nvPr/>
        </p:nvSpPr>
        <p:spPr>
          <a:xfrm>
            <a:off x="945691" y="2671558"/>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0x500000</a:t>
            </a:r>
          </a:p>
        </p:txBody>
      </p:sp>
      <p:sp>
        <p:nvSpPr>
          <p:cNvPr id="38" name="Rectangle 37">
            <a:extLst>
              <a:ext uri="{FF2B5EF4-FFF2-40B4-BE49-F238E27FC236}">
                <a16:creationId xmlns:a16="http://schemas.microsoft.com/office/drawing/2014/main" id="{03C4CA35-5D2B-4BB1-BFCA-BC01CBB60A5C}"/>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44" name="Rectangle 43">
            <a:extLst>
              <a:ext uri="{FF2B5EF4-FFF2-40B4-BE49-F238E27FC236}">
                <a16:creationId xmlns:a16="http://schemas.microsoft.com/office/drawing/2014/main" id="{D67A18BB-DB8F-4916-B939-7F018B503F65}"/>
              </a:ext>
            </a:extLst>
          </p:cNvPr>
          <p:cNvSpPr/>
          <p:nvPr/>
        </p:nvSpPr>
        <p:spPr>
          <a:xfrm>
            <a:off x="3015124" y="4465682"/>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45" name="Straight Arrow Connector 44">
            <a:extLst>
              <a:ext uri="{FF2B5EF4-FFF2-40B4-BE49-F238E27FC236}">
                <a16:creationId xmlns:a16="http://schemas.microsoft.com/office/drawing/2014/main" id="{CDDE4FD6-112C-4443-B5A4-CE80A5EF7570}"/>
              </a:ext>
              <a:ext uri="{C183D7F6-B498-43B3-948B-1728B52AA6E4}">
                <adec:decorative xmlns:adec="http://schemas.microsoft.com/office/drawing/2017/decorative" val="1"/>
              </a:ext>
            </a:extLst>
          </p:cNvPr>
          <p:cNvCxnSpPr>
            <a:cxnSpLocks/>
            <a:stCxn id="44" idx="1"/>
          </p:cNvCxnSpPr>
          <p:nvPr/>
        </p:nvCxnSpPr>
        <p:spPr>
          <a:xfrm flipH="1">
            <a:off x="2684527" y="4694282"/>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2CBB1E5D-D1E6-4D0D-B556-8E712F042604}"/>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fact(2)</a:t>
            </a:r>
          </a:p>
        </p:txBody>
      </p:sp>
      <p:sp>
        <p:nvSpPr>
          <p:cNvPr id="47" name="Rectangle 46">
            <a:extLst>
              <a:ext uri="{FF2B5EF4-FFF2-40B4-BE49-F238E27FC236}">
                <a16:creationId xmlns:a16="http://schemas.microsoft.com/office/drawing/2014/main" id="{5E936003-CDB3-495F-924C-C91D1473EE40}"/>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2</a:t>
            </a:r>
          </a:p>
        </p:txBody>
      </p:sp>
      <p:sp>
        <p:nvSpPr>
          <p:cNvPr id="49" name="Rectangle 48">
            <a:extLst>
              <a:ext uri="{FF2B5EF4-FFF2-40B4-BE49-F238E27FC236}">
                <a16:creationId xmlns:a16="http://schemas.microsoft.com/office/drawing/2014/main" id="{C6368882-4291-44D8-A62F-08E651E3CA60}"/>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0x50000F</a:t>
            </a:r>
          </a:p>
        </p:txBody>
      </p:sp>
      <p:sp>
        <p:nvSpPr>
          <p:cNvPr id="52" name="Rectangle 51">
            <a:extLst>
              <a:ext uri="{FF2B5EF4-FFF2-40B4-BE49-F238E27FC236}">
                <a16:creationId xmlns:a16="http://schemas.microsoft.com/office/drawing/2014/main" id="{707361F8-99F7-453D-AFF7-7E92DC89B4E6}"/>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3" name="Group 52">
            <a:extLst>
              <a:ext uri="{FF2B5EF4-FFF2-40B4-BE49-F238E27FC236}">
                <a16:creationId xmlns:a16="http://schemas.microsoft.com/office/drawing/2014/main" id="{5199EBD4-D905-4638-BBC7-0CA643B756F9}"/>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54" name="Oval 53">
              <a:extLst>
                <a:ext uri="{FF2B5EF4-FFF2-40B4-BE49-F238E27FC236}">
                  <a16:creationId xmlns:a16="http://schemas.microsoft.com/office/drawing/2014/main" id="{0EE8A375-A27E-40FE-8808-04E8202C3F88}"/>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Multiplication Sign 54">
              <a:extLst>
                <a:ext uri="{FF2B5EF4-FFF2-40B4-BE49-F238E27FC236}">
                  <a16:creationId xmlns:a16="http://schemas.microsoft.com/office/drawing/2014/main" id="{4EAF771C-1B64-42EA-B3A9-4069DF19693B}"/>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7B0EEBB-DAEE-46E5-9D92-86F7C493FE68}"/>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alpha val="20000"/>
                  </a:schemeClr>
                </a:solidFill>
                <a:latin typeface="Consolas" panose="020B0609020204030204" pitchFamily="49" charset="0"/>
              </a:rPr>
              <a:t>FACT:</a:t>
            </a:r>
            <a:r>
              <a:rPr lang="en-US" sz="1450" dirty="0">
                <a:solidFill>
                  <a:schemeClr val="lt1">
                    <a:alpha val="20000"/>
                  </a:schemeClr>
                </a:solidFill>
                <a:latin typeface="Consolas" panose="020B0609020204030204" pitchFamily="49" charset="0"/>
              </a:rPr>
              <a:t>	//argument is in X0</a:t>
            </a:r>
          </a:p>
          <a:p>
            <a:pPr>
              <a:defRPr sz="2000"/>
            </a:pPr>
            <a:r>
              <a:rPr lang="en-US" sz="1450" dirty="0">
                <a:solidFill>
                  <a:schemeClr val="accent3">
                    <a:alpha val="20000"/>
                  </a:schemeClr>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solidFill>
                <a:latin typeface="Consolas" panose="020B0609020204030204" pitchFamily="49" charset="0"/>
              </a:rPr>
              <a:t>	STUR X30, [SP, #8] </a:t>
            </a:r>
            <a:r>
              <a:rPr lang="en-US" sz="1450" dirty="0">
                <a:solidFill>
                  <a:schemeClr val="bg2">
                    <a:lumMod val="95000"/>
                  </a:schemeClr>
                </a:solidFill>
                <a:latin typeface="Consolas" panose="020B0609020204030204" pitchFamily="49" charset="0"/>
              </a:rPr>
              <a:t>//save return address</a:t>
            </a:r>
          </a:p>
          <a:p>
            <a:r>
              <a:rPr lang="en-US" sz="1450" dirty="0">
                <a:solidFill>
                  <a:schemeClr val="accent3"/>
                </a:solidFill>
                <a:latin typeface="Consolas" panose="020B0609020204030204" pitchFamily="49" charset="0"/>
              </a:rPr>
              <a:t>	STUR X0, [SP, #0] </a:t>
            </a:r>
            <a:r>
              <a:rPr lang="en-US" sz="1450" dirty="0">
                <a:solidFill>
                  <a:schemeClr val="bg2">
                    <a:lumMod val="95000"/>
                  </a:schemeClr>
                </a:solidFill>
                <a:latin typeface="Consolas" panose="020B0609020204030204" pitchFamily="49" charset="0"/>
              </a:rPr>
              <a:t> //save argument n</a:t>
            </a:r>
          </a:p>
          <a:p>
            <a:r>
              <a:rPr lang="en-US" sz="1450" dirty="0">
                <a:solidFill>
                  <a:schemeClr val="accent3"/>
                </a:solidFill>
                <a:latin typeface="Consolas" panose="020B0609020204030204" pitchFamily="49" charset="0"/>
              </a:rPr>
              <a:t>	</a:t>
            </a:r>
            <a:r>
              <a:rPr lang="en-US" sz="1450" dirty="0">
                <a:solidFill>
                  <a:schemeClr val="accent3">
                    <a:alpha val="20000"/>
                  </a:schemeClr>
                </a:solidFill>
                <a:latin typeface="Consolas" panose="020B0609020204030204" pitchFamily="49" charset="0"/>
              </a:rPr>
              <a:t>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alpha val="20000"/>
                  </a:schemeClr>
                </a:solidFill>
                <a:latin typeface="Consolas" panose="020B0609020204030204" pitchFamily="49" charset="0"/>
              </a:rPr>
              <a:t>	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alpha val="20000"/>
                  </a:schemeClr>
                </a:solidFill>
                <a:latin typeface="Consolas" panose="020B0609020204030204" pitchFamily="49" charset="0"/>
              </a:rPr>
              <a:t>	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alpha val="20000"/>
                  </a:schemeClr>
                </a:solidFill>
                <a:latin typeface="Consolas" panose="020B0609020204030204" pitchFamily="49" charset="0"/>
              </a:rPr>
              <a:t>	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alpha val="20000"/>
                  </a:schemeClr>
                </a:solidFill>
                <a:latin typeface="Consolas" panose="020B0609020204030204" pitchFamily="49" charset="0"/>
              </a:rPr>
              <a:t>	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Tree>
    <p:extLst>
      <p:ext uri="{BB962C8B-B14F-4D97-AF65-F5344CB8AC3E}">
        <p14:creationId xmlns:p14="http://schemas.microsoft.com/office/powerpoint/2010/main" val="54418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9" name="Rectangle 28">
            <a:extLst>
              <a:ext uri="{FF2B5EF4-FFF2-40B4-BE49-F238E27FC236}">
                <a16:creationId xmlns:a16="http://schemas.microsoft.com/office/drawing/2014/main" id="{8893FD3A-8FE4-47A4-B23A-8E55DE4F64CA}"/>
              </a:ext>
              <a:ext uri="{C183D7F6-B498-43B3-948B-1728B52AA6E4}">
                <adec:decorative xmlns:adec="http://schemas.microsoft.com/office/drawing/2017/decorative" val="1"/>
              </a:ext>
            </a:extLst>
          </p:cNvPr>
          <p:cNvSpPr/>
          <p:nvPr/>
        </p:nvSpPr>
        <p:spPr>
          <a:xfrm>
            <a:off x="838200" y="3648076"/>
            <a:ext cx="1828801" cy="1056802"/>
          </a:xfrm>
          <a:prstGeom prst="rect">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32" name="Rectangle 31">
            <a:extLst>
              <a:ext uri="{FF2B5EF4-FFF2-40B4-BE49-F238E27FC236}">
                <a16:creationId xmlns:a16="http://schemas.microsoft.com/office/drawing/2014/main" id="{B7B66616-2A8A-4090-94B8-441356AD8BF3}"/>
              </a:ext>
              <a:ext uri="{C183D7F6-B498-43B3-948B-1728B52AA6E4}">
                <adec:decorative xmlns:adec="http://schemas.microsoft.com/office/drawing/2017/decorative" val="1"/>
              </a:ext>
            </a:extLst>
          </p:cNvPr>
          <p:cNvSpPr/>
          <p:nvPr/>
        </p:nvSpPr>
        <p:spPr>
          <a:xfrm>
            <a:off x="838200" y="3648076"/>
            <a:ext cx="1828801" cy="1056802"/>
          </a:xfrm>
          <a:prstGeom prst="rect">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33" name="Rectangle 32">
            <a:extLst>
              <a:ext uri="{FF2B5EF4-FFF2-40B4-BE49-F238E27FC236}">
                <a16:creationId xmlns:a16="http://schemas.microsoft.com/office/drawing/2014/main" id="{C220EF79-C716-40B0-AD14-0E3DA52DF712}"/>
              </a:ext>
            </a:extLst>
          </p:cNvPr>
          <p:cNvSpPr/>
          <p:nvPr/>
        </p:nvSpPr>
        <p:spPr>
          <a:xfrm>
            <a:off x="945691" y="4220536"/>
            <a:ext cx="1613820" cy="362912"/>
          </a:xfrm>
          <a:prstGeom prst="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2</a:t>
            </a:r>
          </a:p>
        </p:txBody>
      </p:sp>
      <p:sp>
        <p:nvSpPr>
          <p:cNvPr id="35" name="Rectangle 34">
            <a:extLst>
              <a:ext uri="{FF2B5EF4-FFF2-40B4-BE49-F238E27FC236}">
                <a16:creationId xmlns:a16="http://schemas.microsoft.com/office/drawing/2014/main" id="{950E2371-3E1A-470C-91A6-2F9A723BD8C9}"/>
              </a:ext>
            </a:extLst>
          </p:cNvPr>
          <p:cNvSpPr/>
          <p:nvPr/>
        </p:nvSpPr>
        <p:spPr>
          <a:xfrm>
            <a:off x="945691" y="3771962"/>
            <a:ext cx="1613820" cy="362912"/>
          </a:xfrm>
          <a:prstGeom prst="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0x50000F</a:t>
            </a:r>
          </a:p>
        </p:txBody>
      </p:sp>
      <p:sp>
        <p:nvSpPr>
          <p:cNvPr id="37" name="Rectangle 36">
            <a:extLst>
              <a:ext uri="{FF2B5EF4-FFF2-40B4-BE49-F238E27FC236}">
                <a16:creationId xmlns:a16="http://schemas.microsoft.com/office/drawing/2014/main" id="{1F0D948F-2F4E-43C7-AB46-1F9D3A27BD8D}"/>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8" name="Rectangle 37">
            <a:extLst>
              <a:ext uri="{FF2B5EF4-FFF2-40B4-BE49-F238E27FC236}">
                <a16:creationId xmlns:a16="http://schemas.microsoft.com/office/drawing/2014/main" id="{AA0623EF-6BAF-48BB-AF1A-ED4C93DA62BA}"/>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52" name="Rectangle 51">
            <a:extLst>
              <a:ext uri="{FF2B5EF4-FFF2-40B4-BE49-F238E27FC236}">
                <a16:creationId xmlns:a16="http://schemas.microsoft.com/office/drawing/2014/main" id="{2890A4D0-209D-499F-A689-CCB6267B24DD}"/>
              </a:ext>
              <a:ext uri="{C183D7F6-B498-43B3-948B-1728B52AA6E4}">
                <adec:decorative xmlns:adec="http://schemas.microsoft.com/office/drawing/2017/decorative" val="1"/>
              </a:ext>
            </a:extLst>
          </p:cNvPr>
          <p:cNvSpPr/>
          <p:nvPr/>
        </p:nvSpPr>
        <p:spPr>
          <a:xfrm>
            <a:off x="838200" y="2569473"/>
            <a:ext cx="1828801"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53" name="Rectangle 52">
            <a:extLst>
              <a:ext uri="{FF2B5EF4-FFF2-40B4-BE49-F238E27FC236}">
                <a16:creationId xmlns:a16="http://schemas.microsoft.com/office/drawing/2014/main" id="{AA933227-CB32-4B87-B805-24D605BD640E}"/>
              </a:ext>
            </a:extLst>
          </p:cNvPr>
          <p:cNvSpPr/>
          <p:nvPr/>
        </p:nvSpPr>
        <p:spPr>
          <a:xfrm>
            <a:off x="945691" y="3120132"/>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3</a:t>
            </a:r>
          </a:p>
        </p:txBody>
      </p:sp>
      <p:sp>
        <p:nvSpPr>
          <p:cNvPr id="54" name="Rectangle 53">
            <a:extLst>
              <a:ext uri="{FF2B5EF4-FFF2-40B4-BE49-F238E27FC236}">
                <a16:creationId xmlns:a16="http://schemas.microsoft.com/office/drawing/2014/main" id="{3ED5D688-0EBF-41FA-9DB1-12442D413322}"/>
              </a:ext>
            </a:extLst>
          </p:cNvPr>
          <p:cNvSpPr/>
          <p:nvPr/>
        </p:nvSpPr>
        <p:spPr>
          <a:xfrm>
            <a:off x="945691" y="2671558"/>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0x500000</a:t>
            </a:r>
          </a:p>
        </p:txBody>
      </p:sp>
      <p:sp>
        <p:nvSpPr>
          <p:cNvPr id="55" name="Rectangle 54">
            <a:extLst>
              <a:ext uri="{FF2B5EF4-FFF2-40B4-BE49-F238E27FC236}">
                <a16:creationId xmlns:a16="http://schemas.microsoft.com/office/drawing/2014/main" id="{DE054568-1836-47FE-897A-E37A3C511D69}"/>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57" name="Rectangle 56">
            <a:extLst>
              <a:ext uri="{FF2B5EF4-FFF2-40B4-BE49-F238E27FC236}">
                <a16:creationId xmlns:a16="http://schemas.microsoft.com/office/drawing/2014/main" id="{5B60DAC1-8211-473B-8EA6-F4DFFD90785E}"/>
              </a:ext>
            </a:extLst>
          </p:cNvPr>
          <p:cNvSpPr/>
          <p:nvPr/>
        </p:nvSpPr>
        <p:spPr>
          <a:xfrm>
            <a:off x="3015124" y="4465682"/>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58" name="Straight Arrow Connector 57">
            <a:extLst>
              <a:ext uri="{FF2B5EF4-FFF2-40B4-BE49-F238E27FC236}">
                <a16:creationId xmlns:a16="http://schemas.microsoft.com/office/drawing/2014/main" id="{6026BE97-0FC8-436C-9C1E-6F5D10B096C9}"/>
              </a:ext>
              <a:ext uri="{C183D7F6-B498-43B3-948B-1728B52AA6E4}">
                <adec:decorative xmlns:adec="http://schemas.microsoft.com/office/drawing/2017/decorative" val="1"/>
              </a:ext>
            </a:extLst>
          </p:cNvPr>
          <p:cNvCxnSpPr>
            <a:cxnSpLocks/>
            <a:stCxn id="57" idx="1"/>
          </p:cNvCxnSpPr>
          <p:nvPr/>
        </p:nvCxnSpPr>
        <p:spPr>
          <a:xfrm flipH="1">
            <a:off x="2684527" y="4694282"/>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E4490DFE-1F7A-4F17-969A-40126435E9A3}"/>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fact(2)</a:t>
            </a:r>
          </a:p>
        </p:txBody>
      </p:sp>
      <p:sp>
        <p:nvSpPr>
          <p:cNvPr id="60" name="Rectangle 59">
            <a:extLst>
              <a:ext uri="{FF2B5EF4-FFF2-40B4-BE49-F238E27FC236}">
                <a16:creationId xmlns:a16="http://schemas.microsoft.com/office/drawing/2014/main" id="{7C785726-0C7E-4A68-BCF8-353B126DE57B}"/>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2</a:t>
            </a:r>
          </a:p>
        </p:txBody>
      </p:sp>
      <p:sp>
        <p:nvSpPr>
          <p:cNvPr id="61" name="Rectangle 60">
            <a:extLst>
              <a:ext uri="{FF2B5EF4-FFF2-40B4-BE49-F238E27FC236}">
                <a16:creationId xmlns:a16="http://schemas.microsoft.com/office/drawing/2014/main" id="{EA599CF2-B5A7-499E-941D-0EE1FE3BCFC1}"/>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0x50000F</a:t>
            </a:r>
          </a:p>
        </p:txBody>
      </p:sp>
      <p:sp>
        <p:nvSpPr>
          <p:cNvPr id="64" name="Rectangle 63">
            <a:extLst>
              <a:ext uri="{FF2B5EF4-FFF2-40B4-BE49-F238E27FC236}">
                <a16:creationId xmlns:a16="http://schemas.microsoft.com/office/drawing/2014/main" id="{9C7F128C-7B3C-4C1C-A166-B94EF453754C}"/>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 name="Group 64">
            <a:extLst>
              <a:ext uri="{FF2B5EF4-FFF2-40B4-BE49-F238E27FC236}">
                <a16:creationId xmlns:a16="http://schemas.microsoft.com/office/drawing/2014/main" id="{A67716A3-2903-4D20-B2D6-9DF31C6F468C}"/>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66" name="Oval 65">
              <a:extLst>
                <a:ext uri="{FF2B5EF4-FFF2-40B4-BE49-F238E27FC236}">
                  <a16:creationId xmlns:a16="http://schemas.microsoft.com/office/drawing/2014/main" id="{E6446CFB-CFDF-4CB0-AA45-694A83DFACAE}"/>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ultiplication Sign 66">
              <a:extLst>
                <a:ext uri="{FF2B5EF4-FFF2-40B4-BE49-F238E27FC236}">
                  <a16:creationId xmlns:a16="http://schemas.microsoft.com/office/drawing/2014/main" id="{87305456-CF53-4974-8A85-7D4FFE724055}"/>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A88E6DFF-315F-4D5C-81E3-7BCAFA220186}"/>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alpha val="20000"/>
                  </a:schemeClr>
                </a:solidFill>
                <a:latin typeface="Consolas" panose="020B0609020204030204" pitchFamily="49" charset="0"/>
              </a:rPr>
              <a:t>FACT:</a:t>
            </a:r>
            <a:r>
              <a:rPr lang="en-US" sz="1450" dirty="0">
                <a:solidFill>
                  <a:schemeClr val="lt1">
                    <a:alpha val="20000"/>
                  </a:schemeClr>
                </a:solidFill>
                <a:latin typeface="Consolas" panose="020B0609020204030204" pitchFamily="49" charset="0"/>
              </a:rPr>
              <a:t>	//argument is in X0</a:t>
            </a:r>
          </a:p>
          <a:p>
            <a:pPr>
              <a:defRPr sz="2000"/>
            </a:pPr>
            <a:r>
              <a:rPr lang="en-US" sz="1450" dirty="0">
                <a:solidFill>
                  <a:schemeClr val="accent3">
                    <a:alpha val="20000"/>
                  </a:schemeClr>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solidFill>
                <a:latin typeface="Consolas" panose="020B0609020204030204" pitchFamily="49" charset="0"/>
              </a:rPr>
              <a:t>	STUR X30, [SP, #8] </a:t>
            </a:r>
            <a:r>
              <a:rPr lang="en-US" sz="1450" dirty="0">
                <a:solidFill>
                  <a:schemeClr val="bg2">
                    <a:lumMod val="95000"/>
                  </a:schemeClr>
                </a:solidFill>
                <a:latin typeface="Consolas" panose="020B0609020204030204" pitchFamily="49" charset="0"/>
              </a:rPr>
              <a:t>//save return address</a:t>
            </a:r>
          </a:p>
          <a:p>
            <a:r>
              <a:rPr lang="en-US" sz="1450" dirty="0">
                <a:solidFill>
                  <a:schemeClr val="accent3"/>
                </a:solidFill>
                <a:latin typeface="Consolas" panose="020B0609020204030204" pitchFamily="49" charset="0"/>
              </a:rPr>
              <a:t>	STUR X0, [SP, #0] </a:t>
            </a:r>
            <a:r>
              <a:rPr lang="en-US" sz="1450" dirty="0">
                <a:solidFill>
                  <a:schemeClr val="bg2">
                    <a:lumMod val="95000"/>
                  </a:schemeClr>
                </a:solidFill>
                <a:latin typeface="Consolas" panose="020B0609020204030204" pitchFamily="49" charset="0"/>
              </a:rPr>
              <a:t> //save argument n</a:t>
            </a:r>
          </a:p>
          <a:p>
            <a:r>
              <a:rPr lang="en-US" sz="1450" dirty="0">
                <a:solidFill>
                  <a:schemeClr val="accent3"/>
                </a:solidFill>
                <a:latin typeface="Consolas" panose="020B0609020204030204" pitchFamily="49" charset="0"/>
              </a:rPr>
              <a:t>	</a:t>
            </a:r>
            <a:r>
              <a:rPr lang="en-US" sz="1450" dirty="0">
                <a:solidFill>
                  <a:schemeClr val="accent3">
                    <a:alpha val="20000"/>
                  </a:schemeClr>
                </a:solidFill>
                <a:latin typeface="Consolas" panose="020B0609020204030204" pitchFamily="49" charset="0"/>
              </a:rPr>
              <a:t>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alpha val="20000"/>
                  </a:schemeClr>
                </a:solidFill>
                <a:latin typeface="Consolas" panose="020B0609020204030204" pitchFamily="49" charset="0"/>
              </a:rPr>
              <a:t>	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alpha val="20000"/>
                  </a:schemeClr>
                </a:solidFill>
                <a:latin typeface="Consolas" panose="020B0609020204030204" pitchFamily="49" charset="0"/>
              </a:rPr>
              <a:t>	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alpha val="20000"/>
                  </a:schemeClr>
                </a:solidFill>
                <a:latin typeface="Consolas" panose="020B0609020204030204" pitchFamily="49" charset="0"/>
              </a:rPr>
              <a:t>	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alpha val="20000"/>
                  </a:schemeClr>
                </a:solidFill>
                <a:latin typeface="Consolas" panose="020B0609020204030204" pitchFamily="49" charset="0"/>
              </a:rPr>
              <a:t>	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Tree>
    <p:extLst>
      <p:ext uri="{BB962C8B-B14F-4D97-AF65-F5344CB8AC3E}">
        <p14:creationId xmlns:p14="http://schemas.microsoft.com/office/powerpoint/2010/main" val="2768013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9" name="Rectangle 28">
            <a:extLst>
              <a:ext uri="{FF2B5EF4-FFF2-40B4-BE49-F238E27FC236}">
                <a16:creationId xmlns:a16="http://schemas.microsoft.com/office/drawing/2014/main" id="{91DA7D52-428E-4819-8360-8173652BAF23}"/>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1" name="Rectangle 30">
            <a:extLst>
              <a:ext uri="{FF2B5EF4-FFF2-40B4-BE49-F238E27FC236}">
                <a16:creationId xmlns:a16="http://schemas.microsoft.com/office/drawing/2014/main" id="{D916B704-12C4-4CE4-BDFB-B1F6CF1B8CA9}"/>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3" name="Rectangle 32">
            <a:extLst>
              <a:ext uri="{FF2B5EF4-FFF2-40B4-BE49-F238E27FC236}">
                <a16:creationId xmlns:a16="http://schemas.microsoft.com/office/drawing/2014/main" id="{9016F7AD-B489-4A86-93C6-193A931818E9}"/>
              </a:ext>
              <a:ext uri="{C183D7F6-B498-43B3-948B-1728B52AA6E4}">
                <adec:decorative xmlns:adec="http://schemas.microsoft.com/office/drawing/2017/decorative" val="1"/>
              </a:ext>
            </a:extLst>
          </p:cNvPr>
          <p:cNvSpPr/>
          <p:nvPr/>
        </p:nvSpPr>
        <p:spPr>
          <a:xfrm>
            <a:off x="838200" y="3648076"/>
            <a:ext cx="1828801" cy="1056802"/>
          </a:xfrm>
          <a:prstGeom prst="rect">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35" name="Rectangle 34">
            <a:extLst>
              <a:ext uri="{FF2B5EF4-FFF2-40B4-BE49-F238E27FC236}">
                <a16:creationId xmlns:a16="http://schemas.microsoft.com/office/drawing/2014/main" id="{F6FFA9AE-2DDD-4EE1-AD94-747F3B67671B}"/>
              </a:ext>
            </a:extLst>
          </p:cNvPr>
          <p:cNvSpPr/>
          <p:nvPr/>
        </p:nvSpPr>
        <p:spPr>
          <a:xfrm>
            <a:off x="945691" y="4220536"/>
            <a:ext cx="1613820" cy="362912"/>
          </a:xfrm>
          <a:prstGeom prst="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2</a:t>
            </a:r>
          </a:p>
        </p:txBody>
      </p:sp>
      <p:sp>
        <p:nvSpPr>
          <p:cNvPr id="37" name="Rectangle 36">
            <a:extLst>
              <a:ext uri="{FF2B5EF4-FFF2-40B4-BE49-F238E27FC236}">
                <a16:creationId xmlns:a16="http://schemas.microsoft.com/office/drawing/2014/main" id="{C6133C15-A81E-44B7-BBDA-B3661257B446}"/>
              </a:ext>
            </a:extLst>
          </p:cNvPr>
          <p:cNvSpPr/>
          <p:nvPr/>
        </p:nvSpPr>
        <p:spPr>
          <a:xfrm>
            <a:off x="945691" y="3771962"/>
            <a:ext cx="1613820" cy="362912"/>
          </a:xfrm>
          <a:prstGeom prst="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0x50000F</a:t>
            </a:r>
          </a:p>
        </p:txBody>
      </p:sp>
      <p:sp>
        <p:nvSpPr>
          <p:cNvPr id="47" name="Rectangle 46">
            <a:extLst>
              <a:ext uri="{FF2B5EF4-FFF2-40B4-BE49-F238E27FC236}">
                <a16:creationId xmlns:a16="http://schemas.microsoft.com/office/drawing/2014/main" id="{9086D747-085E-490B-8EF6-BEA6D28C0292}"/>
              </a:ext>
              <a:ext uri="{C183D7F6-B498-43B3-948B-1728B52AA6E4}">
                <adec:decorative xmlns:adec="http://schemas.microsoft.com/office/drawing/2017/decorative" val="1"/>
              </a:ext>
            </a:extLst>
          </p:cNvPr>
          <p:cNvSpPr/>
          <p:nvPr/>
        </p:nvSpPr>
        <p:spPr>
          <a:xfrm>
            <a:off x="838200" y="2569473"/>
            <a:ext cx="1828801"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48" name="Rectangle 47">
            <a:extLst>
              <a:ext uri="{FF2B5EF4-FFF2-40B4-BE49-F238E27FC236}">
                <a16:creationId xmlns:a16="http://schemas.microsoft.com/office/drawing/2014/main" id="{63183FF5-A820-45FE-BF70-263738909337}"/>
              </a:ext>
            </a:extLst>
          </p:cNvPr>
          <p:cNvSpPr/>
          <p:nvPr/>
        </p:nvSpPr>
        <p:spPr>
          <a:xfrm>
            <a:off x="945691" y="3120132"/>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3</a:t>
            </a:r>
          </a:p>
        </p:txBody>
      </p:sp>
      <p:sp>
        <p:nvSpPr>
          <p:cNvPr id="49" name="Rectangle 48">
            <a:extLst>
              <a:ext uri="{FF2B5EF4-FFF2-40B4-BE49-F238E27FC236}">
                <a16:creationId xmlns:a16="http://schemas.microsoft.com/office/drawing/2014/main" id="{D511E2C0-1472-41D7-B0A7-D628C819E36B}"/>
              </a:ext>
            </a:extLst>
          </p:cNvPr>
          <p:cNvSpPr/>
          <p:nvPr/>
        </p:nvSpPr>
        <p:spPr>
          <a:xfrm>
            <a:off x="945691" y="2671558"/>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0x500000</a:t>
            </a:r>
          </a:p>
        </p:txBody>
      </p:sp>
      <p:sp>
        <p:nvSpPr>
          <p:cNvPr id="50" name="Rectangle 49">
            <a:extLst>
              <a:ext uri="{FF2B5EF4-FFF2-40B4-BE49-F238E27FC236}">
                <a16:creationId xmlns:a16="http://schemas.microsoft.com/office/drawing/2014/main" id="{29AAA173-4A4A-4F45-BD8F-CC5E47724703}"/>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52" name="Rectangle 51">
            <a:extLst>
              <a:ext uri="{FF2B5EF4-FFF2-40B4-BE49-F238E27FC236}">
                <a16:creationId xmlns:a16="http://schemas.microsoft.com/office/drawing/2014/main" id="{257BC785-D994-4A4A-A18F-2E7CEEB80E66}"/>
              </a:ext>
            </a:extLst>
          </p:cNvPr>
          <p:cNvSpPr/>
          <p:nvPr/>
        </p:nvSpPr>
        <p:spPr>
          <a:xfrm>
            <a:off x="3015124" y="4465682"/>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53" name="Straight Arrow Connector 52">
            <a:extLst>
              <a:ext uri="{FF2B5EF4-FFF2-40B4-BE49-F238E27FC236}">
                <a16:creationId xmlns:a16="http://schemas.microsoft.com/office/drawing/2014/main" id="{6C1EDC9D-06C0-4612-B8F5-8983BB87AFFD}"/>
              </a:ext>
              <a:ext uri="{C183D7F6-B498-43B3-948B-1728B52AA6E4}">
                <adec:decorative xmlns:adec="http://schemas.microsoft.com/office/drawing/2017/decorative" val="1"/>
              </a:ext>
            </a:extLst>
          </p:cNvPr>
          <p:cNvCxnSpPr>
            <a:cxnSpLocks/>
            <a:stCxn id="52" idx="1"/>
          </p:cNvCxnSpPr>
          <p:nvPr/>
        </p:nvCxnSpPr>
        <p:spPr>
          <a:xfrm flipH="1">
            <a:off x="2684527" y="4694282"/>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67E5E250-FF90-4428-A344-A437A6FC0985}"/>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fact(2)</a:t>
            </a:r>
          </a:p>
        </p:txBody>
      </p:sp>
      <p:sp>
        <p:nvSpPr>
          <p:cNvPr id="55" name="Rectangle 54">
            <a:extLst>
              <a:ext uri="{FF2B5EF4-FFF2-40B4-BE49-F238E27FC236}">
                <a16:creationId xmlns:a16="http://schemas.microsoft.com/office/drawing/2014/main" id="{F09A1276-0799-4BAE-89A4-16EEA947FFA1}"/>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2</a:t>
            </a:r>
          </a:p>
        </p:txBody>
      </p:sp>
      <p:sp>
        <p:nvSpPr>
          <p:cNvPr id="56" name="Rectangle 55">
            <a:extLst>
              <a:ext uri="{FF2B5EF4-FFF2-40B4-BE49-F238E27FC236}">
                <a16:creationId xmlns:a16="http://schemas.microsoft.com/office/drawing/2014/main" id="{E8032031-52D0-4C53-8F8B-92483F16D7F7}"/>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0x50000F</a:t>
            </a:r>
          </a:p>
        </p:txBody>
      </p:sp>
      <p:sp>
        <p:nvSpPr>
          <p:cNvPr id="59" name="Rectangle 58">
            <a:extLst>
              <a:ext uri="{FF2B5EF4-FFF2-40B4-BE49-F238E27FC236}">
                <a16:creationId xmlns:a16="http://schemas.microsoft.com/office/drawing/2014/main" id="{9C01505C-44D2-47AF-992C-1850B5045F99}"/>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4E4CD99E-9B1E-4367-80ED-3EF8E0545951}"/>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61" name="Oval 60">
              <a:extLst>
                <a:ext uri="{FF2B5EF4-FFF2-40B4-BE49-F238E27FC236}">
                  <a16:creationId xmlns:a16="http://schemas.microsoft.com/office/drawing/2014/main" id="{6DD3921B-6016-47C8-8E0C-AE7AD9718DBC}"/>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Multiplication Sign 61">
              <a:extLst>
                <a:ext uri="{FF2B5EF4-FFF2-40B4-BE49-F238E27FC236}">
                  <a16:creationId xmlns:a16="http://schemas.microsoft.com/office/drawing/2014/main" id="{13FC1ADF-C3F2-424E-95D2-3BB07EC0E526}"/>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32F377E4-6AA1-4D68-B0C2-DA0772F3E081}"/>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alpha val="20000"/>
                  </a:schemeClr>
                </a:solidFill>
                <a:latin typeface="Consolas" panose="020B0609020204030204" pitchFamily="49" charset="0"/>
              </a:rPr>
              <a:t>FACT:</a:t>
            </a:r>
            <a:r>
              <a:rPr lang="en-US" sz="1450" dirty="0">
                <a:solidFill>
                  <a:schemeClr val="lt1">
                    <a:alpha val="20000"/>
                  </a:schemeClr>
                </a:solidFill>
                <a:latin typeface="Consolas" panose="020B0609020204030204" pitchFamily="49" charset="0"/>
              </a:rPr>
              <a:t>	//argument is in X0</a:t>
            </a:r>
          </a:p>
          <a:p>
            <a:pPr>
              <a:defRPr sz="2000"/>
            </a:pPr>
            <a:r>
              <a:rPr lang="en-US" sz="1450" dirty="0">
                <a:solidFill>
                  <a:schemeClr val="accent3">
                    <a:alpha val="20000"/>
                  </a:schemeClr>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alpha val="20000"/>
                  </a:schemeClr>
                </a:solidFill>
                <a:latin typeface="Consolas" panose="020B0609020204030204" pitchFamily="49" charset="0"/>
              </a:rPr>
              <a:t>	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solidFill>
                <a:latin typeface="Consolas" panose="020B0609020204030204" pitchFamily="49" charset="0"/>
              </a:rPr>
              <a:t>	SUB X0, X0, #1  </a:t>
            </a:r>
            <a:r>
              <a:rPr lang="en-US" sz="1450" dirty="0">
                <a:solidFill>
                  <a:schemeClr val="bg2">
                    <a:lumMod val="95000"/>
                  </a:schemeClr>
                </a:solidFill>
                <a:latin typeface="Consolas" panose="020B0609020204030204" pitchFamily="49" charset="0"/>
              </a:rPr>
              <a:t>   //recursive call will have n-1 as argument</a:t>
            </a:r>
          </a:p>
          <a:p>
            <a:r>
              <a:rPr lang="en-US" sz="1450" dirty="0">
                <a:solidFill>
                  <a:schemeClr val="accent3"/>
                </a:solidFill>
                <a:latin typeface="Consolas" panose="020B0609020204030204" pitchFamily="49" charset="0"/>
              </a:rPr>
              <a:t>	</a:t>
            </a:r>
            <a:r>
              <a:rPr lang="en-US" sz="1450" dirty="0">
                <a:solidFill>
                  <a:schemeClr val="accent3">
                    <a:alpha val="20000"/>
                  </a:schemeClr>
                </a:solidFill>
                <a:latin typeface="Consolas" panose="020B0609020204030204" pitchFamily="49" charset="0"/>
              </a:rPr>
              <a:t>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alpha val="20000"/>
                  </a:schemeClr>
                </a:solidFill>
                <a:latin typeface="Consolas" panose="020B0609020204030204" pitchFamily="49" charset="0"/>
              </a:rPr>
              <a:t>	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alpha val="20000"/>
                  </a:schemeClr>
                </a:solidFill>
                <a:latin typeface="Consolas" panose="020B0609020204030204" pitchFamily="49" charset="0"/>
              </a:rPr>
              <a:t>	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alpha val="20000"/>
                  </a:schemeClr>
                </a:solidFill>
                <a:latin typeface="Consolas" panose="020B0609020204030204" pitchFamily="49" charset="0"/>
              </a:rPr>
              <a:t>	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Tree>
    <p:extLst>
      <p:ext uri="{BB962C8B-B14F-4D97-AF65-F5344CB8AC3E}">
        <p14:creationId xmlns:p14="http://schemas.microsoft.com/office/powerpoint/2010/main" val="42891542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9" name="Rectangle 28">
            <a:extLst>
              <a:ext uri="{FF2B5EF4-FFF2-40B4-BE49-F238E27FC236}">
                <a16:creationId xmlns:a16="http://schemas.microsoft.com/office/drawing/2014/main" id="{7C22CD8D-0404-4854-B614-CF91476C46C3}"/>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1" name="Rectangle 30">
            <a:extLst>
              <a:ext uri="{FF2B5EF4-FFF2-40B4-BE49-F238E27FC236}">
                <a16:creationId xmlns:a16="http://schemas.microsoft.com/office/drawing/2014/main" id="{80C4E092-F409-4DA8-A89B-023A5AECA755}"/>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3" name="Rectangle 32">
            <a:extLst>
              <a:ext uri="{FF2B5EF4-FFF2-40B4-BE49-F238E27FC236}">
                <a16:creationId xmlns:a16="http://schemas.microsoft.com/office/drawing/2014/main" id="{FA122CC5-B3D7-4BBC-B9FB-C56F646F9F8B}"/>
              </a:ext>
              <a:ext uri="{C183D7F6-B498-43B3-948B-1728B52AA6E4}">
                <adec:decorative xmlns:adec="http://schemas.microsoft.com/office/drawing/2017/decorative" val="1"/>
              </a:ext>
            </a:extLst>
          </p:cNvPr>
          <p:cNvSpPr/>
          <p:nvPr/>
        </p:nvSpPr>
        <p:spPr>
          <a:xfrm>
            <a:off x="838200" y="3648076"/>
            <a:ext cx="1828801" cy="1056802"/>
          </a:xfrm>
          <a:prstGeom prst="rect">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35" name="Rectangle 34">
            <a:extLst>
              <a:ext uri="{FF2B5EF4-FFF2-40B4-BE49-F238E27FC236}">
                <a16:creationId xmlns:a16="http://schemas.microsoft.com/office/drawing/2014/main" id="{A65CCBE0-3C08-4262-B9E0-E27AB1208204}"/>
              </a:ext>
            </a:extLst>
          </p:cNvPr>
          <p:cNvSpPr/>
          <p:nvPr/>
        </p:nvSpPr>
        <p:spPr>
          <a:xfrm>
            <a:off x="945691" y="4220536"/>
            <a:ext cx="1613820" cy="362912"/>
          </a:xfrm>
          <a:prstGeom prst="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2</a:t>
            </a:r>
          </a:p>
        </p:txBody>
      </p:sp>
      <p:sp>
        <p:nvSpPr>
          <p:cNvPr id="37" name="Rectangle 36">
            <a:extLst>
              <a:ext uri="{FF2B5EF4-FFF2-40B4-BE49-F238E27FC236}">
                <a16:creationId xmlns:a16="http://schemas.microsoft.com/office/drawing/2014/main" id="{E5BB6A30-BE40-47A4-96DF-3E919DA48DDD}"/>
              </a:ext>
            </a:extLst>
          </p:cNvPr>
          <p:cNvSpPr/>
          <p:nvPr/>
        </p:nvSpPr>
        <p:spPr>
          <a:xfrm>
            <a:off x="945691" y="3771962"/>
            <a:ext cx="1613820" cy="362912"/>
          </a:xfrm>
          <a:prstGeom prst="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0x50000F</a:t>
            </a:r>
          </a:p>
        </p:txBody>
      </p:sp>
      <p:sp>
        <p:nvSpPr>
          <p:cNvPr id="47" name="Rectangle 46">
            <a:extLst>
              <a:ext uri="{FF2B5EF4-FFF2-40B4-BE49-F238E27FC236}">
                <a16:creationId xmlns:a16="http://schemas.microsoft.com/office/drawing/2014/main" id="{A8437C86-99EA-475F-8996-D4D2A6D68F41}"/>
              </a:ext>
              <a:ext uri="{C183D7F6-B498-43B3-948B-1728B52AA6E4}">
                <adec:decorative xmlns:adec="http://schemas.microsoft.com/office/drawing/2017/decorative" val="1"/>
              </a:ext>
            </a:extLst>
          </p:cNvPr>
          <p:cNvSpPr/>
          <p:nvPr/>
        </p:nvSpPr>
        <p:spPr>
          <a:xfrm>
            <a:off x="838200" y="2569473"/>
            <a:ext cx="1828801"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48" name="Rectangle 47">
            <a:extLst>
              <a:ext uri="{FF2B5EF4-FFF2-40B4-BE49-F238E27FC236}">
                <a16:creationId xmlns:a16="http://schemas.microsoft.com/office/drawing/2014/main" id="{435999FE-70A3-4ABB-90E5-042101A79819}"/>
              </a:ext>
            </a:extLst>
          </p:cNvPr>
          <p:cNvSpPr/>
          <p:nvPr/>
        </p:nvSpPr>
        <p:spPr>
          <a:xfrm>
            <a:off x="945691" y="3120132"/>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3</a:t>
            </a:r>
          </a:p>
        </p:txBody>
      </p:sp>
      <p:sp>
        <p:nvSpPr>
          <p:cNvPr id="49" name="Rectangle 48">
            <a:extLst>
              <a:ext uri="{FF2B5EF4-FFF2-40B4-BE49-F238E27FC236}">
                <a16:creationId xmlns:a16="http://schemas.microsoft.com/office/drawing/2014/main" id="{EF45A58E-BDED-44D5-B519-179FADFA818B}"/>
              </a:ext>
            </a:extLst>
          </p:cNvPr>
          <p:cNvSpPr/>
          <p:nvPr/>
        </p:nvSpPr>
        <p:spPr>
          <a:xfrm>
            <a:off x="945691" y="2671558"/>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0x500000</a:t>
            </a:r>
          </a:p>
        </p:txBody>
      </p:sp>
      <p:sp>
        <p:nvSpPr>
          <p:cNvPr id="50" name="Rectangle 49">
            <a:extLst>
              <a:ext uri="{FF2B5EF4-FFF2-40B4-BE49-F238E27FC236}">
                <a16:creationId xmlns:a16="http://schemas.microsoft.com/office/drawing/2014/main" id="{18ED2A26-335A-4015-9069-BE253EB65AAA}"/>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52" name="Rectangle 51">
            <a:extLst>
              <a:ext uri="{FF2B5EF4-FFF2-40B4-BE49-F238E27FC236}">
                <a16:creationId xmlns:a16="http://schemas.microsoft.com/office/drawing/2014/main" id="{3208CFBC-E71C-41BB-AF52-7BEED449CDE3}"/>
              </a:ext>
            </a:extLst>
          </p:cNvPr>
          <p:cNvSpPr/>
          <p:nvPr/>
        </p:nvSpPr>
        <p:spPr>
          <a:xfrm>
            <a:off x="3015124" y="4465682"/>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53" name="Straight Arrow Connector 52">
            <a:extLst>
              <a:ext uri="{FF2B5EF4-FFF2-40B4-BE49-F238E27FC236}">
                <a16:creationId xmlns:a16="http://schemas.microsoft.com/office/drawing/2014/main" id="{CB2531A5-D24F-42A3-A562-914EE7F55D69}"/>
              </a:ext>
              <a:ext uri="{C183D7F6-B498-43B3-948B-1728B52AA6E4}">
                <adec:decorative xmlns:adec="http://schemas.microsoft.com/office/drawing/2017/decorative" val="1"/>
              </a:ext>
            </a:extLst>
          </p:cNvPr>
          <p:cNvCxnSpPr>
            <a:cxnSpLocks/>
            <a:stCxn id="52" idx="1"/>
          </p:cNvCxnSpPr>
          <p:nvPr/>
        </p:nvCxnSpPr>
        <p:spPr>
          <a:xfrm flipH="1">
            <a:off x="2684527" y="4694282"/>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6FE54E1-A451-45FB-8B1D-C4C8CBA34222}"/>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fact(2)</a:t>
            </a:r>
          </a:p>
        </p:txBody>
      </p:sp>
      <p:sp>
        <p:nvSpPr>
          <p:cNvPr id="55" name="Rectangle 54">
            <a:extLst>
              <a:ext uri="{FF2B5EF4-FFF2-40B4-BE49-F238E27FC236}">
                <a16:creationId xmlns:a16="http://schemas.microsoft.com/office/drawing/2014/main" id="{B1EADB53-084B-424E-A831-01D9E5E23786}"/>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1</a:t>
            </a:r>
          </a:p>
        </p:txBody>
      </p:sp>
      <p:sp>
        <p:nvSpPr>
          <p:cNvPr id="56" name="Rectangle 55">
            <a:extLst>
              <a:ext uri="{FF2B5EF4-FFF2-40B4-BE49-F238E27FC236}">
                <a16:creationId xmlns:a16="http://schemas.microsoft.com/office/drawing/2014/main" id="{9E6D98D1-E6AF-4C10-A8BB-6A0732C0B30F}"/>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0x50000F</a:t>
            </a:r>
          </a:p>
        </p:txBody>
      </p:sp>
      <p:sp>
        <p:nvSpPr>
          <p:cNvPr id="59" name="Rectangle 58">
            <a:extLst>
              <a:ext uri="{FF2B5EF4-FFF2-40B4-BE49-F238E27FC236}">
                <a16:creationId xmlns:a16="http://schemas.microsoft.com/office/drawing/2014/main" id="{9C569591-AA4F-4067-BF56-15FC0275C1DF}"/>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BF9BB08F-3950-498C-B441-54652E7E8D61}"/>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61" name="Oval 60">
              <a:extLst>
                <a:ext uri="{FF2B5EF4-FFF2-40B4-BE49-F238E27FC236}">
                  <a16:creationId xmlns:a16="http://schemas.microsoft.com/office/drawing/2014/main" id="{6B87AE87-B0EA-4008-B21D-68BE74AB4DA0}"/>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Multiplication Sign 61">
              <a:extLst>
                <a:ext uri="{FF2B5EF4-FFF2-40B4-BE49-F238E27FC236}">
                  <a16:creationId xmlns:a16="http://schemas.microsoft.com/office/drawing/2014/main" id="{F612DA3A-C41E-42A8-B050-A5E101D2BAF0}"/>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3C93C034-4A4E-471B-8D6B-31ACE35A69DD}"/>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alpha val="20000"/>
                  </a:schemeClr>
                </a:solidFill>
                <a:latin typeface="Consolas" panose="020B0609020204030204" pitchFamily="49" charset="0"/>
              </a:rPr>
              <a:t>FACT:</a:t>
            </a:r>
            <a:r>
              <a:rPr lang="en-US" sz="1450" dirty="0">
                <a:solidFill>
                  <a:schemeClr val="lt1">
                    <a:alpha val="20000"/>
                  </a:schemeClr>
                </a:solidFill>
                <a:latin typeface="Consolas" panose="020B0609020204030204" pitchFamily="49" charset="0"/>
              </a:rPr>
              <a:t>	//argument is in X0</a:t>
            </a:r>
          </a:p>
          <a:p>
            <a:pPr>
              <a:defRPr sz="2000"/>
            </a:pPr>
            <a:r>
              <a:rPr lang="en-US" sz="1450" dirty="0">
                <a:solidFill>
                  <a:schemeClr val="accent3">
                    <a:alpha val="20000"/>
                  </a:schemeClr>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alpha val="20000"/>
                  </a:schemeClr>
                </a:solidFill>
                <a:latin typeface="Consolas" panose="020B0609020204030204" pitchFamily="49" charset="0"/>
              </a:rPr>
              <a:t>	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solidFill>
                <a:latin typeface="Consolas" panose="020B0609020204030204" pitchFamily="49" charset="0"/>
              </a:rPr>
              <a:t>	SUB X0, X0, #1  </a:t>
            </a:r>
            <a:r>
              <a:rPr lang="en-US" sz="1450" dirty="0">
                <a:solidFill>
                  <a:schemeClr val="bg2">
                    <a:lumMod val="95000"/>
                  </a:schemeClr>
                </a:solidFill>
                <a:latin typeface="Consolas" panose="020B0609020204030204" pitchFamily="49" charset="0"/>
              </a:rPr>
              <a:t>   //recursive call will have n-1 as argument</a:t>
            </a:r>
          </a:p>
          <a:p>
            <a:r>
              <a:rPr lang="en-US" sz="1450" dirty="0">
                <a:solidFill>
                  <a:schemeClr val="accent3"/>
                </a:solidFill>
                <a:latin typeface="Consolas" panose="020B0609020204030204" pitchFamily="49" charset="0"/>
              </a:rPr>
              <a:t>	BL FACT </a:t>
            </a:r>
            <a:r>
              <a:rPr lang="en-US" sz="1450" dirty="0">
                <a:solidFill>
                  <a:schemeClr val="bg2">
                    <a:lumMod val="95000"/>
                  </a:schemeClr>
                </a:solidFill>
                <a:latin typeface="Consolas" panose="020B0609020204030204" pitchFamily="49" charset="0"/>
              </a:rPr>
              <a:t>	          //call fact with n-1</a:t>
            </a:r>
          </a:p>
          <a:p>
            <a:r>
              <a:rPr lang="en-US" sz="1450" dirty="0">
                <a:solidFill>
                  <a:schemeClr val="bg2">
                    <a:lumMod val="95000"/>
                  </a:schemeClr>
                </a:solidFill>
                <a:latin typeface="Consolas" panose="020B0609020204030204" pitchFamily="49" charset="0"/>
              </a:rPr>
              <a:t>	</a:t>
            </a:r>
            <a:r>
              <a:rPr lang="en-US" sz="1450" dirty="0">
                <a:solidFill>
                  <a:schemeClr val="bg2">
                    <a:lumMod val="95000"/>
                    <a:alpha val="20000"/>
                  </a:schemeClr>
                </a:solidFill>
                <a:latin typeface="Consolas" panose="020B0609020204030204" pitchFamily="49" charset="0"/>
              </a:rPr>
              <a:t>//return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alpha val="20000"/>
                  </a:schemeClr>
                </a:solidFill>
                <a:latin typeface="Consolas" panose="020B0609020204030204" pitchFamily="49" charset="0"/>
              </a:rPr>
              <a:t>	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alpha val="20000"/>
                  </a:schemeClr>
                </a:solidFill>
                <a:latin typeface="Consolas" panose="020B0609020204030204" pitchFamily="49" charset="0"/>
              </a:rPr>
              <a:t>	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alpha val="20000"/>
                  </a:schemeClr>
                </a:solidFill>
                <a:latin typeface="Consolas" panose="020B0609020204030204" pitchFamily="49" charset="0"/>
              </a:rPr>
              <a:t>	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Tree>
    <p:extLst>
      <p:ext uri="{BB962C8B-B14F-4D97-AF65-F5344CB8AC3E}">
        <p14:creationId xmlns:p14="http://schemas.microsoft.com/office/powerpoint/2010/main" val="62993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9" name="Rectangle 28">
            <a:extLst>
              <a:ext uri="{FF2B5EF4-FFF2-40B4-BE49-F238E27FC236}">
                <a16:creationId xmlns:a16="http://schemas.microsoft.com/office/drawing/2014/main" id="{5AE396EF-67A7-4AB4-8EF9-153C88A5E480}"/>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1" name="Rectangle 30">
            <a:extLst>
              <a:ext uri="{FF2B5EF4-FFF2-40B4-BE49-F238E27FC236}">
                <a16:creationId xmlns:a16="http://schemas.microsoft.com/office/drawing/2014/main" id="{782B76F3-57EB-477D-96A1-68180189A690}"/>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3" name="Rectangle 32">
            <a:extLst>
              <a:ext uri="{FF2B5EF4-FFF2-40B4-BE49-F238E27FC236}">
                <a16:creationId xmlns:a16="http://schemas.microsoft.com/office/drawing/2014/main" id="{7A6B59E8-603F-4AF2-ABDB-71280114121C}"/>
              </a:ext>
              <a:ext uri="{C183D7F6-B498-43B3-948B-1728B52AA6E4}">
                <adec:decorative xmlns:adec="http://schemas.microsoft.com/office/drawing/2017/decorative" val="1"/>
              </a:ext>
            </a:extLst>
          </p:cNvPr>
          <p:cNvSpPr/>
          <p:nvPr/>
        </p:nvSpPr>
        <p:spPr>
          <a:xfrm>
            <a:off x="838200" y="3648076"/>
            <a:ext cx="1828801" cy="1056802"/>
          </a:xfrm>
          <a:prstGeom prst="rect">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35" name="Rectangle 34">
            <a:extLst>
              <a:ext uri="{FF2B5EF4-FFF2-40B4-BE49-F238E27FC236}">
                <a16:creationId xmlns:a16="http://schemas.microsoft.com/office/drawing/2014/main" id="{2AE679F1-9F3B-4632-B0F7-CCDB74961E00}"/>
              </a:ext>
            </a:extLst>
          </p:cNvPr>
          <p:cNvSpPr/>
          <p:nvPr/>
        </p:nvSpPr>
        <p:spPr>
          <a:xfrm>
            <a:off x="945691" y="4220536"/>
            <a:ext cx="1613820" cy="362912"/>
          </a:xfrm>
          <a:prstGeom prst="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2</a:t>
            </a:r>
          </a:p>
        </p:txBody>
      </p:sp>
      <p:sp>
        <p:nvSpPr>
          <p:cNvPr id="37" name="Rectangle 36">
            <a:extLst>
              <a:ext uri="{FF2B5EF4-FFF2-40B4-BE49-F238E27FC236}">
                <a16:creationId xmlns:a16="http://schemas.microsoft.com/office/drawing/2014/main" id="{0C6E11A4-5B40-4297-9EA2-D9807CDC73AB}"/>
              </a:ext>
            </a:extLst>
          </p:cNvPr>
          <p:cNvSpPr/>
          <p:nvPr/>
        </p:nvSpPr>
        <p:spPr>
          <a:xfrm>
            <a:off x="945691" y="3771962"/>
            <a:ext cx="1613820" cy="362912"/>
          </a:xfrm>
          <a:prstGeom prst="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0x50000F</a:t>
            </a:r>
          </a:p>
        </p:txBody>
      </p:sp>
      <p:sp>
        <p:nvSpPr>
          <p:cNvPr id="39" name="Rectangle 38">
            <a:extLst>
              <a:ext uri="{FF2B5EF4-FFF2-40B4-BE49-F238E27FC236}">
                <a16:creationId xmlns:a16="http://schemas.microsoft.com/office/drawing/2014/main" id="{F06D4A86-7274-428A-AEE6-D2F83351B81B}"/>
              </a:ext>
              <a:ext uri="{C183D7F6-B498-43B3-948B-1728B52AA6E4}">
                <adec:decorative xmlns:adec="http://schemas.microsoft.com/office/drawing/2017/decorative" val="1"/>
              </a:ext>
            </a:extLst>
          </p:cNvPr>
          <p:cNvSpPr/>
          <p:nvPr/>
        </p:nvSpPr>
        <p:spPr>
          <a:xfrm>
            <a:off x="838200" y="2569473"/>
            <a:ext cx="1828801"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48" name="Rectangle 47">
            <a:extLst>
              <a:ext uri="{FF2B5EF4-FFF2-40B4-BE49-F238E27FC236}">
                <a16:creationId xmlns:a16="http://schemas.microsoft.com/office/drawing/2014/main" id="{73F593E9-B28E-4DED-8BBE-FCEE49746E3F}"/>
              </a:ext>
            </a:extLst>
          </p:cNvPr>
          <p:cNvSpPr/>
          <p:nvPr/>
        </p:nvSpPr>
        <p:spPr>
          <a:xfrm>
            <a:off x="945691" y="3120132"/>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3</a:t>
            </a:r>
          </a:p>
        </p:txBody>
      </p:sp>
      <p:sp>
        <p:nvSpPr>
          <p:cNvPr id="49" name="Rectangle 48">
            <a:extLst>
              <a:ext uri="{FF2B5EF4-FFF2-40B4-BE49-F238E27FC236}">
                <a16:creationId xmlns:a16="http://schemas.microsoft.com/office/drawing/2014/main" id="{F2F841B7-FF93-4E98-894E-01203022B004}"/>
              </a:ext>
            </a:extLst>
          </p:cNvPr>
          <p:cNvSpPr/>
          <p:nvPr/>
        </p:nvSpPr>
        <p:spPr>
          <a:xfrm>
            <a:off x="945691" y="2671558"/>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0x500000</a:t>
            </a:r>
          </a:p>
        </p:txBody>
      </p:sp>
      <p:sp>
        <p:nvSpPr>
          <p:cNvPr id="50" name="Rectangle 49">
            <a:extLst>
              <a:ext uri="{FF2B5EF4-FFF2-40B4-BE49-F238E27FC236}">
                <a16:creationId xmlns:a16="http://schemas.microsoft.com/office/drawing/2014/main" id="{F39C2713-9B9A-4BEA-A29E-55248E329C6F}"/>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52" name="Rectangle 51">
            <a:extLst>
              <a:ext uri="{FF2B5EF4-FFF2-40B4-BE49-F238E27FC236}">
                <a16:creationId xmlns:a16="http://schemas.microsoft.com/office/drawing/2014/main" id="{FB839016-F3B8-45E4-9F65-AAED77138D28}"/>
              </a:ext>
            </a:extLst>
          </p:cNvPr>
          <p:cNvSpPr/>
          <p:nvPr/>
        </p:nvSpPr>
        <p:spPr>
          <a:xfrm>
            <a:off x="3015124" y="4465682"/>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53" name="Straight Arrow Connector 52">
            <a:extLst>
              <a:ext uri="{FF2B5EF4-FFF2-40B4-BE49-F238E27FC236}">
                <a16:creationId xmlns:a16="http://schemas.microsoft.com/office/drawing/2014/main" id="{7B5A65A7-1F83-4F3E-9369-EF73C9F77C6B}"/>
              </a:ext>
              <a:ext uri="{C183D7F6-B498-43B3-948B-1728B52AA6E4}">
                <adec:decorative xmlns:adec="http://schemas.microsoft.com/office/drawing/2017/decorative" val="1"/>
              </a:ext>
            </a:extLst>
          </p:cNvPr>
          <p:cNvCxnSpPr>
            <a:cxnSpLocks/>
            <a:stCxn id="52" idx="1"/>
          </p:cNvCxnSpPr>
          <p:nvPr/>
        </p:nvCxnSpPr>
        <p:spPr>
          <a:xfrm flipH="1">
            <a:off x="2684527" y="4694282"/>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9144CC8-F776-4B6B-AA82-5EF78381BB7A}"/>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fact(1)</a:t>
            </a:r>
          </a:p>
        </p:txBody>
      </p:sp>
      <p:sp>
        <p:nvSpPr>
          <p:cNvPr id="55" name="Rectangle 54">
            <a:extLst>
              <a:ext uri="{FF2B5EF4-FFF2-40B4-BE49-F238E27FC236}">
                <a16:creationId xmlns:a16="http://schemas.microsoft.com/office/drawing/2014/main" id="{932337E9-704B-44B6-8851-840866DE96AD}"/>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1</a:t>
            </a:r>
          </a:p>
        </p:txBody>
      </p:sp>
      <p:sp>
        <p:nvSpPr>
          <p:cNvPr id="56" name="Rectangle 55">
            <a:extLst>
              <a:ext uri="{FF2B5EF4-FFF2-40B4-BE49-F238E27FC236}">
                <a16:creationId xmlns:a16="http://schemas.microsoft.com/office/drawing/2014/main" id="{953A83D2-AD80-4AF8-89D2-7D4E2BFD2D6A}"/>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0x50000F</a:t>
            </a:r>
          </a:p>
        </p:txBody>
      </p:sp>
      <p:sp>
        <p:nvSpPr>
          <p:cNvPr id="59" name="Rectangle 58">
            <a:extLst>
              <a:ext uri="{FF2B5EF4-FFF2-40B4-BE49-F238E27FC236}">
                <a16:creationId xmlns:a16="http://schemas.microsoft.com/office/drawing/2014/main" id="{760E2465-7D58-41E1-869C-29B2B2435BC5}"/>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6E8438B4-A2DC-4576-B420-DB9AC22B2B7C}"/>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61" name="Oval 60">
              <a:extLst>
                <a:ext uri="{FF2B5EF4-FFF2-40B4-BE49-F238E27FC236}">
                  <a16:creationId xmlns:a16="http://schemas.microsoft.com/office/drawing/2014/main" id="{7B662E63-F20D-44A0-9AEB-C5A6C209A4E1}"/>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Multiplication Sign 61">
              <a:extLst>
                <a:ext uri="{FF2B5EF4-FFF2-40B4-BE49-F238E27FC236}">
                  <a16:creationId xmlns:a16="http://schemas.microsoft.com/office/drawing/2014/main" id="{BFBFA363-7D0B-4432-BD9A-813C2DA0A980}"/>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DA47142E-A64A-49F8-A97A-4206C2762C2B}"/>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solidFill>
                <a:latin typeface="Consolas" panose="020B0609020204030204" pitchFamily="49" charset="0"/>
              </a:rPr>
              <a:t>FACT:</a:t>
            </a:r>
            <a:r>
              <a:rPr lang="en-US" sz="1450" dirty="0">
                <a:latin typeface="Consolas" panose="020B0609020204030204" pitchFamily="49" charset="0"/>
              </a:rPr>
              <a:t>	//argument is in X0</a:t>
            </a:r>
          </a:p>
          <a:p>
            <a:pPr>
              <a:defRPr sz="2000"/>
            </a:pPr>
            <a:r>
              <a:rPr lang="en-US" sz="1450" dirty="0">
                <a:solidFill>
                  <a:schemeClr val="accent3"/>
                </a:solidFill>
                <a:latin typeface="Consolas" panose="020B0609020204030204" pitchFamily="49" charset="0"/>
              </a:rPr>
              <a:t>	SUBS X9, X0, #1</a:t>
            </a:r>
          </a:p>
          <a:p>
            <a:pPr>
              <a:defRPr sz="2000"/>
            </a:pPr>
            <a:r>
              <a:rPr lang="en-US" sz="1450" dirty="0">
                <a:solidFill>
                  <a:schemeClr val="accent3"/>
                </a:solidFill>
                <a:latin typeface="Consolas" panose="020B0609020204030204" pitchFamily="49" charset="0"/>
              </a:rPr>
              <a:t>	B.GT RECURSE</a:t>
            </a:r>
          </a:p>
          <a:p>
            <a:pPr>
              <a:defRPr sz="2000"/>
            </a:pPr>
            <a:r>
              <a:rPr lang="en-US" sz="1450" dirty="0">
                <a:latin typeface="Consolas" panose="020B0609020204030204" pitchFamily="49" charset="0"/>
              </a:rPr>
              <a:t>	//base case</a:t>
            </a:r>
          </a:p>
          <a:p>
            <a:pPr>
              <a:defRPr sz="2000"/>
            </a:pPr>
            <a:r>
              <a:rPr lang="en-US" sz="1450" dirty="0">
                <a:solidFill>
                  <a:schemeClr val="accent3"/>
                </a:solidFill>
                <a:latin typeface="Consolas" panose="020B0609020204030204" pitchFamily="49" charset="0"/>
              </a:rPr>
              <a:t>	</a:t>
            </a:r>
            <a:r>
              <a:rPr lang="en-US" sz="1450" dirty="0">
                <a:solidFill>
                  <a:schemeClr val="accent3">
                    <a:alpha val="20000"/>
                  </a:schemeClr>
                </a:solidFill>
                <a:latin typeface="Consolas" panose="020B0609020204030204" pitchFamily="49" charset="0"/>
              </a:rPr>
              <a:t>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alpha val="20000"/>
                  </a:schemeClr>
                </a:solidFill>
                <a:latin typeface="Consolas" panose="020B0609020204030204" pitchFamily="49" charset="0"/>
              </a:rPr>
              <a:t>	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alpha val="20000"/>
                  </a:schemeClr>
                </a:solidFill>
                <a:latin typeface="Consolas" panose="020B0609020204030204" pitchFamily="49" charset="0"/>
              </a:rPr>
              <a:t>	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alpha val="20000"/>
                  </a:schemeClr>
                </a:solidFill>
                <a:latin typeface="Consolas" panose="020B0609020204030204" pitchFamily="49" charset="0"/>
              </a:rPr>
              <a:t>	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alpha val="20000"/>
                  </a:schemeClr>
                </a:solidFill>
                <a:latin typeface="Consolas" panose="020B0609020204030204" pitchFamily="49" charset="0"/>
              </a:rPr>
              <a:t>	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alpha val="20000"/>
                  </a:schemeClr>
                </a:solidFill>
                <a:latin typeface="Consolas" panose="020B0609020204030204" pitchFamily="49" charset="0"/>
              </a:rPr>
              <a:t>	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alpha val="20000"/>
                  </a:schemeClr>
                </a:solidFill>
                <a:latin typeface="Consolas" panose="020B0609020204030204" pitchFamily="49" charset="0"/>
              </a:rPr>
              <a:t>	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Tree>
    <p:extLst>
      <p:ext uri="{BB962C8B-B14F-4D97-AF65-F5344CB8AC3E}">
        <p14:creationId xmlns:p14="http://schemas.microsoft.com/office/powerpoint/2010/main" val="36560329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1" name="Rectangle 20">
            <a:extLst>
              <a:ext uri="{FF2B5EF4-FFF2-40B4-BE49-F238E27FC236}">
                <a16:creationId xmlns:a16="http://schemas.microsoft.com/office/drawing/2014/main" id="{A4BB76D4-2DAD-4CD1-B1B7-778431D8A048}"/>
              </a:ext>
            </a:extLst>
          </p:cNvPr>
          <p:cNvSpPr/>
          <p:nvPr/>
        </p:nvSpPr>
        <p:spPr>
          <a:xfrm>
            <a:off x="3245739" y="431783"/>
            <a:ext cx="1371600"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High Level Language</a:t>
            </a:r>
            <a:endParaRPr lang="en-US" sz="1600" dirty="0">
              <a:solidFill>
                <a:schemeClr val="tx1"/>
              </a:solidFill>
            </a:endParaRPr>
          </a:p>
        </p:txBody>
      </p:sp>
      <p:sp>
        <p:nvSpPr>
          <p:cNvPr id="22" name="Rectangle 21">
            <a:extLst>
              <a:ext uri="{FF2B5EF4-FFF2-40B4-BE49-F238E27FC236}">
                <a16:creationId xmlns:a16="http://schemas.microsoft.com/office/drawing/2014/main" id="{2BC07BC6-6BDB-414A-974D-3ECE44775FCE}"/>
              </a:ext>
            </a:extLst>
          </p:cNvPr>
          <p:cNvSpPr/>
          <p:nvPr/>
        </p:nvSpPr>
        <p:spPr>
          <a:xfrm>
            <a:off x="4617339" y="431783"/>
            <a:ext cx="7084124"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fact(long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n)</a:t>
            </a:r>
          </a:p>
          <a:p>
            <a:r>
              <a:rPr lang="en-US" sz="1600" dirty="0">
                <a:solidFill>
                  <a:schemeClr val="tx1"/>
                </a:solidFill>
                <a:latin typeface="Consolas" panose="020B0609020204030204" pitchFamily="49" charset="0"/>
              </a:rPr>
              <a:t>{</a:t>
            </a:r>
          </a:p>
          <a:p>
            <a:r>
              <a:rPr lang="en-US" sz="1600" dirty="0">
                <a:solidFill>
                  <a:schemeClr val="tx1"/>
                </a:solidFill>
                <a:latin typeface="Consolas" panose="020B0609020204030204" pitchFamily="49" charset="0"/>
              </a:rPr>
              <a:t>	if(n&lt;=1) return 1 else return n*fact(n-1);</a:t>
            </a:r>
          </a:p>
          <a:p>
            <a:r>
              <a:rPr lang="en-US" sz="1600" dirty="0">
                <a:solidFill>
                  <a:schemeClr val="tx1"/>
                </a:solidFill>
                <a:latin typeface="Consolas" panose="020B0609020204030204" pitchFamily="49" charset="0"/>
              </a:rPr>
              <a:t>}</a:t>
            </a:r>
          </a:p>
        </p:txBody>
      </p:sp>
      <p:sp>
        <p:nvSpPr>
          <p:cNvPr id="15" name="Rectangle 14">
            <a:extLst>
              <a:ext uri="{FF2B5EF4-FFF2-40B4-BE49-F238E27FC236}">
                <a16:creationId xmlns:a16="http://schemas.microsoft.com/office/drawing/2014/main" id="{FF9F06CB-13A1-409E-B093-F67F4C03391F}"/>
              </a:ext>
              <a:ext uri="{C183D7F6-B498-43B3-948B-1728B52AA6E4}">
                <adec:decorative xmlns:adec="http://schemas.microsoft.com/office/drawing/2017/decorative" val="1"/>
              </a:ext>
            </a:extLst>
          </p:cNvPr>
          <p:cNvSpPr/>
          <p:nvPr/>
        </p:nvSpPr>
        <p:spPr>
          <a:xfrm>
            <a:off x="3245738" y="2038143"/>
            <a:ext cx="8455726"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2F1C9DF-3CFD-4D74-8223-8E8369F4E020}"/>
              </a:ext>
              <a:ext uri="{C183D7F6-B498-43B3-948B-1728B52AA6E4}">
                <adec:decorative xmlns:adec="http://schemas.microsoft.com/office/drawing/2017/decorative" val="1"/>
              </a:ext>
            </a:extLst>
          </p:cNvPr>
          <p:cNvGrpSpPr/>
          <p:nvPr/>
        </p:nvGrpSpPr>
        <p:grpSpPr>
          <a:xfrm>
            <a:off x="11496120" y="2061955"/>
            <a:ext cx="123181" cy="109537"/>
            <a:chOff x="11488737" y="238125"/>
            <a:chExt cx="109537" cy="109537"/>
          </a:xfrm>
        </p:grpSpPr>
        <p:sp>
          <p:nvSpPr>
            <p:cNvPr id="17" name="Oval 16">
              <a:extLst>
                <a:ext uri="{FF2B5EF4-FFF2-40B4-BE49-F238E27FC236}">
                  <a16:creationId xmlns:a16="http://schemas.microsoft.com/office/drawing/2014/main" id="{7E127282-3242-4D9A-B461-168ADF8040D2}"/>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0FCD5CB5-9706-46A3-AFD6-44EEF841AF99}"/>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44971EB9-0F3A-4DB8-A51A-57CF4F6D83F4}"/>
              </a:ext>
            </a:extLst>
          </p:cNvPr>
          <p:cNvSpPr/>
          <p:nvPr/>
        </p:nvSpPr>
        <p:spPr>
          <a:xfrm>
            <a:off x="3245738" y="2195305"/>
            <a:ext cx="8455725"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500" dirty="0">
                <a:solidFill>
                  <a:schemeClr val="accent3"/>
                </a:solidFill>
                <a:latin typeface="Consolas" panose="020B0609020204030204" pitchFamily="49" charset="0"/>
              </a:rPr>
              <a:t>FACT:</a:t>
            </a:r>
            <a:r>
              <a:rPr lang="en-US" sz="1500" dirty="0">
                <a:latin typeface="Consolas" panose="020B0609020204030204" pitchFamily="49" charset="0"/>
              </a:rPr>
              <a:t>	//argument is in X0</a:t>
            </a:r>
          </a:p>
          <a:p>
            <a:pPr>
              <a:defRPr sz="2000"/>
            </a:pPr>
            <a:r>
              <a:rPr lang="en-US" sz="1500" dirty="0">
                <a:solidFill>
                  <a:schemeClr val="accent3"/>
                </a:solidFill>
                <a:latin typeface="Consolas" panose="020B0609020204030204" pitchFamily="49" charset="0"/>
              </a:rPr>
              <a:t>	SUBS X9, X0, #1</a:t>
            </a:r>
          </a:p>
          <a:p>
            <a:pPr>
              <a:defRPr sz="2000"/>
            </a:pPr>
            <a:r>
              <a:rPr lang="en-US" sz="1500" dirty="0">
                <a:solidFill>
                  <a:schemeClr val="accent3"/>
                </a:solidFill>
                <a:latin typeface="Consolas" panose="020B0609020204030204" pitchFamily="49" charset="0"/>
              </a:rPr>
              <a:t>	</a:t>
            </a:r>
            <a:r>
              <a:rPr lang="en-US" sz="1500" dirty="0">
                <a:solidFill>
                  <a:schemeClr val="accent3">
                    <a:alpha val="0"/>
                  </a:schemeClr>
                </a:solidFill>
                <a:latin typeface="Consolas" panose="020B0609020204030204" pitchFamily="49" charset="0"/>
              </a:rPr>
              <a:t>B.GT RECURSE</a:t>
            </a:r>
          </a:p>
          <a:p>
            <a:pPr>
              <a:defRPr sz="2000"/>
            </a:pPr>
            <a:r>
              <a:rPr lang="en-US" sz="1500" dirty="0">
                <a:solidFill>
                  <a:schemeClr val="lt1">
                    <a:alpha val="0"/>
                  </a:schemeClr>
                </a:solidFill>
                <a:latin typeface="Consolas" panose="020B0609020204030204" pitchFamily="49" charset="0"/>
              </a:rPr>
              <a:t>	//base case</a:t>
            </a:r>
          </a:p>
          <a:p>
            <a:pPr>
              <a:defRPr sz="2000"/>
            </a:pPr>
            <a:r>
              <a:rPr lang="en-US" sz="1500" dirty="0">
                <a:solidFill>
                  <a:schemeClr val="accent3">
                    <a:alpha val="0"/>
                  </a:schemeClr>
                </a:solidFill>
                <a:latin typeface="Consolas" panose="020B0609020204030204" pitchFamily="49" charset="0"/>
              </a:rPr>
              <a:t>	ADD X1, XZR, #1   </a:t>
            </a:r>
            <a:r>
              <a:rPr lang="en-US" sz="1500" dirty="0">
                <a:solidFill>
                  <a:schemeClr val="lt1">
                    <a:alpha val="0"/>
                  </a:schemeClr>
                </a:solidFill>
                <a:latin typeface="Consolas" panose="020B0609020204030204" pitchFamily="49" charset="0"/>
              </a:rPr>
              <a:t>//return argument X1 is 1</a:t>
            </a:r>
          </a:p>
          <a:p>
            <a:pPr>
              <a:defRPr sz="2000"/>
            </a:pPr>
            <a:r>
              <a:rPr lang="en-US" sz="1500" dirty="0">
                <a:solidFill>
                  <a:schemeClr val="accent3">
                    <a:alpha val="0"/>
                  </a:schemeClr>
                </a:solidFill>
                <a:latin typeface="Consolas" panose="020B0609020204030204" pitchFamily="49" charset="0"/>
              </a:rPr>
              <a:t>	BR X30 </a:t>
            </a:r>
            <a:r>
              <a:rPr lang="en-US" sz="1500" dirty="0">
                <a:solidFill>
                  <a:schemeClr val="lt1">
                    <a:alpha val="0"/>
                  </a:schemeClr>
                </a:solidFill>
                <a:latin typeface="Consolas" panose="020B0609020204030204" pitchFamily="49" charset="0"/>
              </a:rPr>
              <a:t>			//return</a:t>
            </a:r>
          </a:p>
          <a:p>
            <a:r>
              <a:rPr lang="en-US" sz="1500" dirty="0">
                <a:solidFill>
                  <a:schemeClr val="accent3">
                    <a:alpha val="0"/>
                  </a:schemeClr>
                </a:solidFill>
                <a:latin typeface="Consolas" panose="020B0609020204030204" pitchFamily="49" charset="0"/>
              </a:rPr>
              <a:t>RECURSE: SUB SP, SP, #16   </a:t>
            </a:r>
            <a:r>
              <a:rPr lang="en-US" sz="1500" dirty="0">
                <a:solidFill>
                  <a:schemeClr val="bg2">
                    <a:lumMod val="95000"/>
                    <a:alpha val="0"/>
                  </a:schemeClr>
                </a:solidFill>
                <a:latin typeface="Consolas" panose="020B0609020204030204" pitchFamily="49" charset="0"/>
              </a:rPr>
              <a:t>//prepare stack frame, SP = X28 = stack pointer</a:t>
            </a:r>
          </a:p>
          <a:p>
            <a:r>
              <a:rPr lang="en-US" sz="1500" dirty="0">
                <a:solidFill>
                  <a:schemeClr val="accent3">
                    <a:alpha val="0"/>
                  </a:schemeClr>
                </a:solidFill>
                <a:latin typeface="Consolas" panose="020B0609020204030204" pitchFamily="49" charset="0"/>
              </a:rPr>
              <a:t>	STUR X30, [SP, #8] </a:t>
            </a:r>
            <a:r>
              <a:rPr lang="en-US" sz="1500" dirty="0">
                <a:solidFill>
                  <a:schemeClr val="bg2">
                    <a:lumMod val="95000"/>
                    <a:alpha val="0"/>
                  </a:schemeClr>
                </a:solidFill>
                <a:latin typeface="Consolas" panose="020B0609020204030204" pitchFamily="49" charset="0"/>
              </a:rPr>
              <a:t>//save return address</a:t>
            </a:r>
          </a:p>
          <a:p>
            <a:r>
              <a:rPr lang="en-US" sz="1500" dirty="0">
                <a:solidFill>
                  <a:schemeClr val="accent3">
                    <a:alpha val="0"/>
                  </a:schemeClr>
                </a:solidFill>
                <a:latin typeface="Consolas" panose="020B0609020204030204" pitchFamily="49" charset="0"/>
              </a:rPr>
              <a:t>	STUR X0, [SP, #0] </a:t>
            </a:r>
            <a:r>
              <a:rPr lang="en-US" sz="1500" dirty="0">
                <a:solidFill>
                  <a:schemeClr val="bg2">
                    <a:lumMod val="95000"/>
                    <a:alpha val="0"/>
                  </a:schemeClr>
                </a:solidFill>
                <a:latin typeface="Consolas" panose="020B0609020204030204" pitchFamily="49" charset="0"/>
              </a:rPr>
              <a:t> //save argument n</a:t>
            </a:r>
          </a:p>
          <a:p>
            <a:r>
              <a:rPr lang="en-US" sz="1500" dirty="0">
                <a:solidFill>
                  <a:schemeClr val="accent3">
                    <a:alpha val="0"/>
                  </a:schemeClr>
                </a:solidFill>
                <a:latin typeface="Consolas" panose="020B0609020204030204" pitchFamily="49" charset="0"/>
              </a:rPr>
              <a:t>	SUB X0, X0, #1  </a:t>
            </a:r>
            <a:r>
              <a:rPr lang="en-US" sz="1500" dirty="0">
                <a:solidFill>
                  <a:schemeClr val="bg2">
                    <a:lumMod val="95000"/>
                    <a:alpha val="0"/>
                  </a:schemeClr>
                </a:solidFill>
                <a:latin typeface="Consolas" panose="020B0609020204030204" pitchFamily="49" charset="0"/>
              </a:rPr>
              <a:t>	 //recursive call will have n-1 as argument</a:t>
            </a:r>
          </a:p>
          <a:p>
            <a:r>
              <a:rPr lang="en-US" sz="1500" dirty="0">
                <a:solidFill>
                  <a:schemeClr val="accent3">
                    <a:alpha val="0"/>
                  </a:schemeClr>
                </a:solidFill>
                <a:latin typeface="Consolas" panose="020B0609020204030204" pitchFamily="49" charset="0"/>
              </a:rPr>
              <a:t>	BL FACT </a:t>
            </a:r>
            <a:r>
              <a:rPr lang="en-US" sz="1500" dirty="0">
                <a:solidFill>
                  <a:schemeClr val="bg2">
                    <a:lumMod val="95000"/>
                    <a:alpha val="0"/>
                  </a:schemeClr>
                </a:solidFill>
                <a:latin typeface="Consolas" panose="020B0609020204030204" pitchFamily="49" charset="0"/>
              </a:rPr>
              <a:t>		 //call fact with n-1</a:t>
            </a:r>
          </a:p>
          <a:p>
            <a:r>
              <a:rPr lang="en-US" sz="1500" dirty="0">
                <a:solidFill>
                  <a:schemeClr val="bg2">
                    <a:lumMod val="95000"/>
                    <a:alpha val="0"/>
                  </a:schemeClr>
                </a:solidFill>
                <a:latin typeface="Consolas" panose="020B0609020204030204" pitchFamily="49" charset="0"/>
              </a:rPr>
              <a:t>	//return from recursive call, fact(n-1) is in X1</a:t>
            </a:r>
          </a:p>
          <a:p>
            <a:r>
              <a:rPr lang="en-US" sz="1500" dirty="0">
                <a:solidFill>
                  <a:schemeClr val="accent3">
                    <a:alpha val="0"/>
                  </a:schemeClr>
                </a:solidFill>
                <a:latin typeface="Consolas" panose="020B0609020204030204" pitchFamily="49" charset="0"/>
              </a:rPr>
              <a:t>	LDUR X0, [SP, #0]  </a:t>
            </a:r>
            <a:r>
              <a:rPr lang="en-US" sz="1500" dirty="0">
                <a:solidFill>
                  <a:schemeClr val="bg2">
                    <a:lumMod val="95000"/>
                    <a:alpha val="0"/>
                  </a:schemeClr>
                </a:solidFill>
                <a:latin typeface="Consolas" panose="020B0609020204030204" pitchFamily="49" charset="0"/>
              </a:rPr>
              <a:t>//restore n</a:t>
            </a:r>
          </a:p>
          <a:p>
            <a:r>
              <a:rPr lang="en-US" sz="1500" dirty="0">
                <a:solidFill>
                  <a:schemeClr val="accent3">
                    <a:alpha val="0"/>
                  </a:schemeClr>
                </a:solidFill>
                <a:latin typeface="Consolas" panose="020B0609020204030204" pitchFamily="49" charset="0"/>
              </a:rPr>
              <a:t>	LDUR X30, [SP, #8] </a:t>
            </a:r>
            <a:r>
              <a:rPr lang="en-US" sz="1500" dirty="0">
                <a:solidFill>
                  <a:schemeClr val="bg2">
                    <a:lumMod val="95000"/>
                    <a:alpha val="0"/>
                  </a:schemeClr>
                </a:solidFill>
                <a:latin typeface="Consolas" panose="020B0609020204030204" pitchFamily="49" charset="0"/>
              </a:rPr>
              <a:t>//restore return address</a:t>
            </a:r>
          </a:p>
          <a:p>
            <a:r>
              <a:rPr lang="en-US" sz="1500" dirty="0">
                <a:solidFill>
                  <a:schemeClr val="accent3">
                    <a:alpha val="0"/>
                  </a:schemeClr>
                </a:solidFill>
                <a:latin typeface="Consolas" panose="020B0609020204030204" pitchFamily="49" charset="0"/>
              </a:rPr>
              <a:t>	ADD SP, SP, #16  </a:t>
            </a:r>
            <a:r>
              <a:rPr lang="en-US" sz="1500" dirty="0">
                <a:solidFill>
                  <a:schemeClr val="bg2">
                    <a:lumMod val="95000"/>
                    <a:alpha val="0"/>
                  </a:schemeClr>
                </a:solidFill>
                <a:latin typeface="Consolas" panose="020B0609020204030204" pitchFamily="49" charset="0"/>
              </a:rPr>
              <a:t> //restore stack pointer</a:t>
            </a:r>
          </a:p>
          <a:p>
            <a:r>
              <a:rPr lang="en-US" sz="1500" dirty="0">
                <a:solidFill>
                  <a:schemeClr val="accent3">
                    <a:alpha val="0"/>
                  </a:schemeClr>
                </a:solidFill>
                <a:latin typeface="Consolas" panose="020B0609020204030204" pitchFamily="49" charset="0"/>
              </a:rPr>
              <a:t>	MUL X1, X0, X1   </a:t>
            </a:r>
            <a:r>
              <a:rPr lang="en-US" sz="1500" dirty="0">
                <a:solidFill>
                  <a:schemeClr val="bg2">
                    <a:lumMod val="95000"/>
                    <a:alpha val="0"/>
                  </a:schemeClr>
                </a:solidFill>
                <a:latin typeface="Consolas" panose="020B0609020204030204" pitchFamily="49" charset="0"/>
              </a:rPr>
              <a:t>	 //value to be returned = n*fact(n-1)</a:t>
            </a:r>
          </a:p>
          <a:p>
            <a:r>
              <a:rPr lang="en-US" sz="1500" dirty="0">
                <a:solidFill>
                  <a:schemeClr val="accent3">
                    <a:alpha val="0"/>
                  </a:schemeClr>
                </a:solidFill>
                <a:latin typeface="Consolas" panose="020B0609020204030204" pitchFamily="49" charset="0"/>
              </a:rPr>
              <a:t>	BR X30 	</a:t>
            </a:r>
            <a:r>
              <a:rPr lang="en-US" sz="1500" dirty="0">
                <a:solidFill>
                  <a:schemeClr val="bg2">
                    <a:lumMod val="95000"/>
                    <a:alpha val="0"/>
                  </a:schemeClr>
                </a:solidFill>
                <a:latin typeface="Consolas" panose="020B0609020204030204" pitchFamily="49" charset="0"/>
              </a:rPr>
              <a:t>	 //return</a:t>
            </a:r>
          </a:p>
        </p:txBody>
      </p:sp>
    </p:spTree>
    <p:extLst>
      <p:ext uri="{BB962C8B-B14F-4D97-AF65-F5344CB8AC3E}">
        <p14:creationId xmlns:p14="http://schemas.microsoft.com/office/powerpoint/2010/main" val="34740850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B29D90DC-250B-4893-8BF5-3BF7976BAE8C}"/>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2" name="Rectangle 31">
            <a:extLst>
              <a:ext uri="{FF2B5EF4-FFF2-40B4-BE49-F238E27FC236}">
                <a16:creationId xmlns:a16="http://schemas.microsoft.com/office/drawing/2014/main" id="{B4614C81-89CB-4699-B5E1-BA7C869ABA8C}"/>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37" name="Rectangle 36">
            <a:extLst>
              <a:ext uri="{FF2B5EF4-FFF2-40B4-BE49-F238E27FC236}">
                <a16:creationId xmlns:a16="http://schemas.microsoft.com/office/drawing/2014/main" id="{676E2CA2-2848-4A5E-95AD-0CAA9AAA4806}"/>
              </a:ext>
            </a:extLst>
          </p:cNvPr>
          <p:cNvSpPr/>
          <p:nvPr/>
        </p:nvSpPr>
        <p:spPr>
          <a:xfrm>
            <a:off x="2189226" y="6026054"/>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X1: 1</a:t>
            </a:r>
          </a:p>
        </p:txBody>
      </p:sp>
      <p:sp>
        <p:nvSpPr>
          <p:cNvPr id="40" name="Rectangle 39">
            <a:extLst>
              <a:ext uri="{FF2B5EF4-FFF2-40B4-BE49-F238E27FC236}">
                <a16:creationId xmlns:a16="http://schemas.microsoft.com/office/drawing/2014/main" id="{F104B0A0-14DD-420C-80F2-31C1778F6CA1}"/>
              </a:ext>
              <a:ext uri="{C183D7F6-B498-43B3-948B-1728B52AA6E4}">
                <adec:decorative xmlns:adec="http://schemas.microsoft.com/office/drawing/2017/decorative" val="1"/>
              </a:ext>
            </a:extLst>
          </p:cNvPr>
          <p:cNvSpPr/>
          <p:nvPr/>
        </p:nvSpPr>
        <p:spPr>
          <a:xfrm>
            <a:off x="6640830" y="1111233"/>
            <a:ext cx="1752600" cy="247650"/>
          </a:xfrm>
          <a:prstGeom prst="rect">
            <a:avLst/>
          </a:prstGeom>
          <a:noFill/>
          <a:ln>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E7E19E9-2920-4917-9705-79A6BEE2EC44}"/>
              </a:ext>
              <a:ext uri="{C183D7F6-B498-43B3-948B-1728B52AA6E4}">
                <adec:decorative xmlns:adec="http://schemas.microsoft.com/office/drawing/2017/decorative" val="1"/>
              </a:ext>
            </a:extLst>
          </p:cNvPr>
          <p:cNvSpPr/>
          <p:nvPr/>
        </p:nvSpPr>
        <p:spPr>
          <a:xfrm>
            <a:off x="838200" y="3648076"/>
            <a:ext cx="1828801" cy="1056802"/>
          </a:xfrm>
          <a:prstGeom prst="rect">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38" name="Rectangle 37">
            <a:extLst>
              <a:ext uri="{FF2B5EF4-FFF2-40B4-BE49-F238E27FC236}">
                <a16:creationId xmlns:a16="http://schemas.microsoft.com/office/drawing/2014/main" id="{AA32C8E3-0CD9-4001-8F49-594B061F7747}"/>
              </a:ext>
            </a:extLst>
          </p:cNvPr>
          <p:cNvSpPr/>
          <p:nvPr/>
        </p:nvSpPr>
        <p:spPr>
          <a:xfrm>
            <a:off x="945691" y="4220536"/>
            <a:ext cx="1613820" cy="362912"/>
          </a:xfrm>
          <a:prstGeom prst="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2</a:t>
            </a:r>
          </a:p>
        </p:txBody>
      </p:sp>
      <p:sp>
        <p:nvSpPr>
          <p:cNvPr id="39" name="Rectangle 38">
            <a:extLst>
              <a:ext uri="{FF2B5EF4-FFF2-40B4-BE49-F238E27FC236}">
                <a16:creationId xmlns:a16="http://schemas.microsoft.com/office/drawing/2014/main" id="{C15AA07D-DB90-4368-B4FF-5E1962CEE4A6}"/>
              </a:ext>
            </a:extLst>
          </p:cNvPr>
          <p:cNvSpPr/>
          <p:nvPr/>
        </p:nvSpPr>
        <p:spPr>
          <a:xfrm>
            <a:off x="945691" y="3771962"/>
            <a:ext cx="1613820" cy="362912"/>
          </a:xfrm>
          <a:prstGeom prst="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0x50000F</a:t>
            </a:r>
          </a:p>
        </p:txBody>
      </p:sp>
      <p:sp>
        <p:nvSpPr>
          <p:cNvPr id="50" name="Rectangle 49">
            <a:extLst>
              <a:ext uri="{FF2B5EF4-FFF2-40B4-BE49-F238E27FC236}">
                <a16:creationId xmlns:a16="http://schemas.microsoft.com/office/drawing/2014/main" id="{4390B97F-8D64-4D49-97AB-ED5945E57175}"/>
              </a:ext>
              <a:ext uri="{C183D7F6-B498-43B3-948B-1728B52AA6E4}">
                <adec:decorative xmlns:adec="http://schemas.microsoft.com/office/drawing/2017/decorative" val="1"/>
              </a:ext>
            </a:extLst>
          </p:cNvPr>
          <p:cNvSpPr/>
          <p:nvPr/>
        </p:nvSpPr>
        <p:spPr>
          <a:xfrm>
            <a:off x="838200" y="2569473"/>
            <a:ext cx="1828801"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51" name="Rectangle 50">
            <a:extLst>
              <a:ext uri="{FF2B5EF4-FFF2-40B4-BE49-F238E27FC236}">
                <a16:creationId xmlns:a16="http://schemas.microsoft.com/office/drawing/2014/main" id="{B730CFB2-38CF-4D64-8A18-6B4AD9EC05B7}"/>
              </a:ext>
            </a:extLst>
          </p:cNvPr>
          <p:cNvSpPr/>
          <p:nvPr/>
        </p:nvSpPr>
        <p:spPr>
          <a:xfrm>
            <a:off x="945691" y="3120132"/>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3</a:t>
            </a:r>
          </a:p>
        </p:txBody>
      </p:sp>
      <p:sp>
        <p:nvSpPr>
          <p:cNvPr id="52" name="Rectangle 51">
            <a:extLst>
              <a:ext uri="{FF2B5EF4-FFF2-40B4-BE49-F238E27FC236}">
                <a16:creationId xmlns:a16="http://schemas.microsoft.com/office/drawing/2014/main" id="{E930B5E7-7E2E-4ABD-8805-22D6698F96A9}"/>
              </a:ext>
            </a:extLst>
          </p:cNvPr>
          <p:cNvSpPr/>
          <p:nvPr/>
        </p:nvSpPr>
        <p:spPr>
          <a:xfrm>
            <a:off x="945691" y="2671558"/>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0x500000</a:t>
            </a:r>
          </a:p>
        </p:txBody>
      </p:sp>
      <p:sp>
        <p:nvSpPr>
          <p:cNvPr id="53" name="Rectangle 52">
            <a:extLst>
              <a:ext uri="{FF2B5EF4-FFF2-40B4-BE49-F238E27FC236}">
                <a16:creationId xmlns:a16="http://schemas.microsoft.com/office/drawing/2014/main" id="{3281B83D-067E-4A92-88F4-DF9377719F5A}"/>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55" name="Rectangle 54">
            <a:extLst>
              <a:ext uri="{FF2B5EF4-FFF2-40B4-BE49-F238E27FC236}">
                <a16:creationId xmlns:a16="http://schemas.microsoft.com/office/drawing/2014/main" id="{31F0CC18-3A1D-4D3D-9785-598B174695DE}"/>
              </a:ext>
            </a:extLst>
          </p:cNvPr>
          <p:cNvSpPr/>
          <p:nvPr/>
        </p:nvSpPr>
        <p:spPr>
          <a:xfrm>
            <a:off x="3015124" y="4465682"/>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56" name="Straight Arrow Connector 55">
            <a:extLst>
              <a:ext uri="{FF2B5EF4-FFF2-40B4-BE49-F238E27FC236}">
                <a16:creationId xmlns:a16="http://schemas.microsoft.com/office/drawing/2014/main" id="{AD871613-2A95-4F9B-9BDD-6796B9AB8148}"/>
              </a:ext>
              <a:ext uri="{C183D7F6-B498-43B3-948B-1728B52AA6E4}">
                <adec:decorative xmlns:adec="http://schemas.microsoft.com/office/drawing/2017/decorative" val="1"/>
              </a:ext>
            </a:extLst>
          </p:cNvPr>
          <p:cNvCxnSpPr>
            <a:cxnSpLocks/>
            <a:stCxn id="55" idx="1"/>
          </p:cNvCxnSpPr>
          <p:nvPr/>
        </p:nvCxnSpPr>
        <p:spPr>
          <a:xfrm flipH="1">
            <a:off x="2684527" y="4694282"/>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888460DE-D389-4BD0-91C2-CFFB58A2D878}"/>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fact(1)</a:t>
            </a:r>
          </a:p>
        </p:txBody>
      </p:sp>
      <p:sp>
        <p:nvSpPr>
          <p:cNvPr id="58" name="Rectangle 57">
            <a:extLst>
              <a:ext uri="{FF2B5EF4-FFF2-40B4-BE49-F238E27FC236}">
                <a16:creationId xmlns:a16="http://schemas.microsoft.com/office/drawing/2014/main" id="{4E7EA35C-57D5-415E-95D8-5E85A5ED08C8}"/>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1</a:t>
            </a:r>
          </a:p>
        </p:txBody>
      </p:sp>
      <p:sp>
        <p:nvSpPr>
          <p:cNvPr id="59" name="Rectangle 58">
            <a:extLst>
              <a:ext uri="{FF2B5EF4-FFF2-40B4-BE49-F238E27FC236}">
                <a16:creationId xmlns:a16="http://schemas.microsoft.com/office/drawing/2014/main" id="{EEE1BF9B-AB44-47DA-A6B5-B7B8134CD056}"/>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0x50000F</a:t>
            </a:r>
          </a:p>
        </p:txBody>
      </p:sp>
      <p:sp>
        <p:nvSpPr>
          <p:cNvPr id="62" name="Rectangle 61">
            <a:extLst>
              <a:ext uri="{FF2B5EF4-FFF2-40B4-BE49-F238E27FC236}">
                <a16:creationId xmlns:a16="http://schemas.microsoft.com/office/drawing/2014/main" id="{D3B20BB4-8BDD-462B-8412-F731074429A9}"/>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2">
            <a:extLst>
              <a:ext uri="{FF2B5EF4-FFF2-40B4-BE49-F238E27FC236}">
                <a16:creationId xmlns:a16="http://schemas.microsoft.com/office/drawing/2014/main" id="{EE10C97F-E192-426B-AA87-1FDC66EFF7DC}"/>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64" name="Oval 63">
              <a:extLst>
                <a:ext uri="{FF2B5EF4-FFF2-40B4-BE49-F238E27FC236}">
                  <a16:creationId xmlns:a16="http://schemas.microsoft.com/office/drawing/2014/main" id="{17FD9354-A1EA-41F0-AD59-A5139395B787}"/>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Multiplication Sign 64">
              <a:extLst>
                <a:ext uri="{FF2B5EF4-FFF2-40B4-BE49-F238E27FC236}">
                  <a16:creationId xmlns:a16="http://schemas.microsoft.com/office/drawing/2014/main" id="{6A05212D-495E-4EE6-AEE3-5D8554FF58A9}"/>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8FC314C6-04A3-4D9A-A0F2-4EC7FE73768B}"/>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solidFill>
                <a:latin typeface="Consolas" panose="020B0609020204030204" pitchFamily="49" charset="0"/>
              </a:rPr>
              <a:t>FACT:</a:t>
            </a:r>
            <a:r>
              <a:rPr lang="en-US" sz="1450" dirty="0">
                <a:latin typeface="Consolas" panose="020B0609020204030204" pitchFamily="49" charset="0"/>
              </a:rPr>
              <a:t>	//argument is in X0</a:t>
            </a:r>
          </a:p>
          <a:p>
            <a:pPr>
              <a:defRPr sz="2000"/>
            </a:pPr>
            <a:r>
              <a:rPr lang="en-US" sz="1450" dirty="0">
                <a:solidFill>
                  <a:schemeClr val="accent3"/>
                </a:solidFill>
                <a:latin typeface="Consolas" panose="020B0609020204030204" pitchFamily="49" charset="0"/>
              </a:rPr>
              <a:t>	SUBS X9, X0, #1</a:t>
            </a:r>
          </a:p>
          <a:p>
            <a:pPr>
              <a:defRPr sz="2000"/>
            </a:pPr>
            <a:r>
              <a:rPr lang="en-US" sz="1450" dirty="0">
                <a:solidFill>
                  <a:schemeClr val="accent3"/>
                </a:solidFill>
                <a:latin typeface="Consolas" panose="020B0609020204030204" pitchFamily="49" charset="0"/>
              </a:rPr>
              <a:t>	B.GT RECURSE</a:t>
            </a:r>
          </a:p>
          <a:p>
            <a:pPr>
              <a:defRPr sz="2000"/>
            </a:pPr>
            <a:r>
              <a:rPr lang="en-US" sz="1450" dirty="0">
                <a:latin typeface="Consolas" panose="020B0609020204030204" pitchFamily="49" charset="0"/>
              </a:rPr>
              <a:t>	//base case</a:t>
            </a:r>
          </a:p>
          <a:p>
            <a:pPr>
              <a:defRPr sz="2000"/>
            </a:pPr>
            <a:r>
              <a:rPr lang="en-US" sz="1450" dirty="0">
                <a:solidFill>
                  <a:schemeClr val="accent3"/>
                </a:solidFill>
                <a:latin typeface="Consolas" panose="020B0609020204030204" pitchFamily="49" charset="0"/>
              </a:rPr>
              <a:t>	MOV X1, #1 </a:t>
            </a:r>
            <a:r>
              <a:rPr lang="en-US" sz="1450" dirty="0">
                <a:latin typeface="Consolas" panose="020B0609020204030204" pitchFamily="49" charset="0"/>
              </a:rPr>
              <a:t>//return argument X1 is 1</a:t>
            </a:r>
          </a:p>
          <a:p>
            <a:pPr>
              <a:defRPr sz="2000"/>
            </a:pPr>
            <a:r>
              <a:rPr lang="en-US" sz="1450" dirty="0">
                <a:solidFill>
                  <a:schemeClr val="accent3"/>
                </a:solidFill>
                <a:latin typeface="Consolas" panose="020B0609020204030204" pitchFamily="49" charset="0"/>
              </a:rPr>
              <a:t>	BR X30 </a:t>
            </a:r>
            <a:r>
              <a:rPr lang="en-US" sz="1450" dirty="0">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alpha val="20000"/>
                  </a:schemeClr>
                </a:solidFill>
                <a:latin typeface="Consolas" panose="020B0609020204030204" pitchFamily="49" charset="0"/>
              </a:rPr>
              <a:t>	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alpha val="20000"/>
                  </a:schemeClr>
                </a:solidFill>
                <a:latin typeface="Consolas" panose="020B0609020204030204" pitchFamily="49" charset="0"/>
              </a:rPr>
              <a:t>	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alpha val="20000"/>
                  </a:schemeClr>
                </a:solidFill>
                <a:latin typeface="Consolas" panose="020B0609020204030204" pitchFamily="49" charset="0"/>
              </a:rPr>
              <a:t>	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alpha val="20000"/>
                  </a:schemeClr>
                </a:solidFill>
                <a:latin typeface="Consolas" panose="020B0609020204030204" pitchFamily="49" charset="0"/>
              </a:rPr>
              <a:t>	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alpha val="20000"/>
                  </a:schemeClr>
                </a:solidFill>
                <a:latin typeface="Consolas" panose="020B0609020204030204" pitchFamily="49" charset="0"/>
              </a:rPr>
              <a:t>	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alpha val="20000"/>
                  </a:schemeClr>
                </a:solidFill>
                <a:latin typeface="Consolas" panose="020B0609020204030204" pitchFamily="49" charset="0"/>
              </a:rPr>
              <a:t>	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Tree>
    <p:extLst>
      <p:ext uri="{BB962C8B-B14F-4D97-AF65-F5344CB8AC3E}">
        <p14:creationId xmlns:p14="http://schemas.microsoft.com/office/powerpoint/2010/main" val="16915107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1000"/>
                                        <p:tgtEl>
                                          <p:spTgt spid="4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33B8D06-E7C8-4870-934A-986E3A2E72D5}"/>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solidFill>
                <a:latin typeface="Consolas" panose="020B0609020204030204" pitchFamily="49" charset="0"/>
              </a:rPr>
              <a:t>FACT:</a:t>
            </a:r>
            <a:r>
              <a:rPr lang="en-US" sz="1450" dirty="0">
                <a:latin typeface="Consolas" panose="020B0609020204030204" pitchFamily="49" charset="0"/>
              </a:rPr>
              <a:t>	//argument is in X0</a:t>
            </a:r>
          </a:p>
          <a:p>
            <a:pPr>
              <a:defRPr sz="2000"/>
            </a:pPr>
            <a:r>
              <a:rPr lang="en-US" sz="1450" dirty="0">
                <a:solidFill>
                  <a:schemeClr val="accent3"/>
                </a:solidFill>
                <a:latin typeface="Consolas" panose="020B0609020204030204" pitchFamily="49" charset="0"/>
              </a:rPr>
              <a:t>	SUBS X9, X0, #1</a:t>
            </a:r>
          </a:p>
          <a:p>
            <a:pPr>
              <a:defRPr sz="2000"/>
            </a:pPr>
            <a:r>
              <a:rPr lang="en-US" sz="1450" dirty="0">
                <a:solidFill>
                  <a:schemeClr val="accent3"/>
                </a:solidFill>
                <a:latin typeface="Consolas" panose="020B0609020204030204" pitchFamily="49" charset="0"/>
              </a:rPr>
              <a:t>	B.GT RECURSE</a:t>
            </a:r>
          </a:p>
          <a:p>
            <a:pPr>
              <a:defRPr sz="2000"/>
            </a:pPr>
            <a:r>
              <a:rPr lang="en-US" sz="1450" dirty="0">
                <a:latin typeface="Consolas" panose="020B0609020204030204" pitchFamily="49" charset="0"/>
              </a:rPr>
              <a:t>	//base case</a:t>
            </a:r>
          </a:p>
          <a:p>
            <a:pPr>
              <a:defRPr sz="2000"/>
            </a:pPr>
            <a:r>
              <a:rPr lang="en-US" sz="1450" dirty="0">
                <a:solidFill>
                  <a:schemeClr val="accent3"/>
                </a:solidFill>
                <a:latin typeface="Consolas" panose="020B0609020204030204" pitchFamily="49" charset="0"/>
              </a:rPr>
              <a:t>	MOV X1, #1 </a:t>
            </a:r>
            <a:r>
              <a:rPr lang="en-US" sz="1450" dirty="0">
                <a:latin typeface="Consolas" panose="020B0609020204030204" pitchFamily="49" charset="0"/>
              </a:rPr>
              <a:t>//return argument X1 is 1</a:t>
            </a:r>
          </a:p>
          <a:p>
            <a:pPr>
              <a:defRPr sz="2000"/>
            </a:pPr>
            <a:r>
              <a:rPr lang="en-US" sz="1450" dirty="0">
                <a:solidFill>
                  <a:schemeClr val="accent3"/>
                </a:solidFill>
                <a:latin typeface="Consolas" panose="020B0609020204030204" pitchFamily="49" charset="0"/>
              </a:rPr>
              <a:t>	BR X30 </a:t>
            </a:r>
            <a:r>
              <a:rPr lang="en-US" sz="1450" dirty="0">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alpha val="20000"/>
                  </a:schemeClr>
                </a:solidFill>
                <a:latin typeface="Consolas" panose="020B0609020204030204" pitchFamily="49" charset="0"/>
              </a:rPr>
              <a:t>	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alpha val="20000"/>
                  </a:schemeClr>
                </a:solidFill>
                <a:latin typeface="Consolas" panose="020B0609020204030204" pitchFamily="49" charset="0"/>
              </a:rPr>
              <a:t>	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alpha val="20000"/>
                  </a:schemeClr>
                </a:solidFill>
                <a:latin typeface="Consolas" panose="020B0609020204030204" pitchFamily="49" charset="0"/>
              </a:rPr>
              <a:t>	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schemeClr>
                </a:solidFill>
                <a:latin typeface="Consolas" panose="020B0609020204030204" pitchFamily="49" charset="0"/>
              </a:rPr>
              <a:t>	//return from recursive call, fact(n-1) is in X1</a:t>
            </a:r>
          </a:p>
          <a:p>
            <a:r>
              <a:rPr lang="en-US" sz="1450" dirty="0">
                <a:solidFill>
                  <a:schemeClr val="accent3"/>
                </a:solidFill>
                <a:latin typeface="Consolas" panose="020B0609020204030204" pitchFamily="49" charset="0"/>
              </a:rPr>
              <a:t>	LDUR X0, [SP, #0]  </a:t>
            </a:r>
            <a:r>
              <a:rPr lang="en-US" sz="1450" dirty="0">
                <a:solidFill>
                  <a:schemeClr val="bg2">
                    <a:lumMod val="95000"/>
                  </a:schemeClr>
                </a:solidFill>
                <a:latin typeface="Consolas" panose="020B0609020204030204" pitchFamily="49" charset="0"/>
              </a:rPr>
              <a:t>//restore n</a:t>
            </a:r>
          </a:p>
          <a:p>
            <a:r>
              <a:rPr lang="en-US" sz="1450" dirty="0">
                <a:solidFill>
                  <a:schemeClr val="accent3"/>
                </a:solidFill>
                <a:latin typeface="Consolas" panose="020B0609020204030204" pitchFamily="49" charset="0"/>
              </a:rPr>
              <a:t>	LDUR X30, [SP, #8] </a:t>
            </a:r>
            <a:r>
              <a:rPr lang="en-US" sz="1450" dirty="0">
                <a:solidFill>
                  <a:schemeClr val="bg2">
                    <a:lumMod val="95000"/>
                  </a:schemeClr>
                </a:solidFill>
                <a:latin typeface="Consolas" panose="020B0609020204030204" pitchFamily="49" charset="0"/>
              </a:rPr>
              <a:t>//restore return address</a:t>
            </a:r>
          </a:p>
          <a:p>
            <a:r>
              <a:rPr lang="en-US" sz="1450" dirty="0">
                <a:solidFill>
                  <a:schemeClr val="accent3"/>
                </a:solidFill>
                <a:latin typeface="Consolas" panose="020B0609020204030204" pitchFamily="49" charset="0"/>
              </a:rPr>
              <a:t>	</a:t>
            </a:r>
            <a:r>
              <a:rPr lang="en-US" sz="1450" dirty="0">
                <a:solidFill>
                  <a:schemeClr val="accent3">
                    <a:alpha val="20000"/>
                  </a:schemeClr>
                </a:solidFill>
                <a:latin typeface="Consolas" panose="020B0609020204030204" pitchFamily="49" charset="0"/>
              </a:rPr>
              <a:t>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alpha val="20000"/>
                  </a:schemeClr>
                </a:solidFill>
                <a:latin typeface="Consolas" panose="020B0609020204030204" pitchFamily="49" charset="0"/>
              </a:rPr>
              <a:t>	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33" name="Rectangle 32">
            <a:extLst>
              <a:ext uri="{FF2B5EF4-FFF2-40B4-BE49-F238E27FC236}">
                <a16:creationId xmlns:a16="http://schemas.microsoft.com/office/drawing/2014/main" id="{07A2247C-83FD-4D39-9848-81BCDE62D516}"/>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5" name="Rectangle 34">
            <a:extLst>
              <a:ext uri="{FF2B5EF4-FFF2-40B4-BE49-F238E27FC236}">
                <a16:creationId xmlns:a16="http://schemas.microsoft.com/office/drawing/2014/main" id="{93DFFCC7-ECB5-4A34-9AE3-C2C3AD90EC38}"/>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9" name="Rectangle 38">
            <a:extLst>
              <a:ext uri="{FF2B5EF4-FFF2-40B4-BE49-F238E27FC236}">
                <a16:creationId xmlns:a16="http://schemas.microsoft.com/office/drawing/2014/main" id="{75050D31-A9B9-4247-8A5C-0FC23956B355}"/>
              </a:ext>
              <a:ext uri="{C183D7F6-B498-43B3-948B-1728B52AA6E4}">
                <adec:decorative xmlns:adec="http://schemas.microsoft.com/office/drawing/2017/decorative" val="1"/>
              </a:ext>
            </a:extLst>
          </p:cNvPr>
          <p:cNvSpPr/>
          <p:nvPr/>
        </p:nvSpPr>
        <p:spPr>
          <a:xfrm>
            <a:off x="838200" y="3648076"/>
            <a:ext cx="1828801" cy="1056802"/>
          </a:xfrm>
          <a:prstGeom prst="rect">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40" name="Rectangle 39">
            <a:extLst>
              <a:ext uri="{FF2B5EF4-FFF2-40B4-BE49-F238E27FC236}">
                <a16:creationId xmlns:a16="http://schemas.microsoft.com/office/drawing/2014/main" id="{FCC605B5-2B1D-4A1E-A0B0-9FBF52B593C3}"/>
              </a:ext>
            </a:extLst>
          </p:cNvPr>
          <p:cNvSpPr/>
          <p:nvPr/>
        </p:nvSpPr>
        <p:spPr>
          <a:xfrm>
            <a:off x="945691" y="4220536"/>
            <a:ext cx="1613820" cy="362912"/>
          </a:xfrm>
          <a:prstGeom prst="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2</a:t>
            </a:r>
          </a:p>
        </p:txBody>
      </p:sp>
      <p:sp>
        <p:nvSpPr>
          <p:cNvPr id="53" name="Rectangle 52">
            <a:extLst>
              <a:ext uri="{FF2B5EF4-FFF2-40B4-BE49-F238E27FC236}">
                <a16:creationId xmlns:a16="http://schemas.microsoft.com/office/drawing/2014/main" id="{E0BAF847-4EC2-49AA-BE16-7B3011FA108D}"/>
              </a:ext>
            </a:extLst>
          </p:cNvPr>
          <p:cNvSpPr/>
          <p:nvPr/>
        </p:nvSpPr>
        <p:spPr>
          <a:xfrm>
            <a:off x="945691" y="3771962"/>
            <a:ext cx="1613820" cy="362912"/>
          </a:xfrm>
          <a:prstGeom prst="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0x50000F</a:t>
            </a:r>
          </a:p>
        </p:txBody>
      </p:sp>
      <p:sp>
        <p:nvSpPr>
          <p:cNvPr id="55" name="Rectangle 54">
            <a:extLst>
              <a:ext uri="{FF2B5EF4-FFF2-40B4-BE49-F238E27FC236}">
                <a16:creationId xmlns:a16="http://schemas.microsoft.com/office/drawing/2014/main" id="{66384651-AE03-4A7D-B7DB-207D68324554}"/>
              </a:ext>
              <a:ext uri="{C183D7F6-B498-43B3-948B-1728B52AA6E4}">
                <adec:decorative xmlns:adec="http://schemas.microsoft.com/office/drawing/2017/decorative" val="1"/>
              </a:ext>
            </a:extLst>
          </p:cNvPr>
          <p:cNvSpPr/>
          <p:nvPr/>
        </p:nvSpPr>
        <p:spPr>
          <a:xfrm>
            <a:off x="838200" y="2569473"/>
            <a:ext cx="1828801"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56" name="Rectangle 55">
            <a:extLst>
              <a:ext uri="{FF2B5EF4-FFF2-40B4-BE49-F238E27FC236}">
                <a16:creationId xmlns:a16="http://schemas.microsoft.com/office/drawing/2014/main" id="{B8C6C7AF-4707-494F-AB42-491D296B12DD}"/>
              </a:ext>
            </a:extLst>
          </p:cNvPr>
          <p:cNvSpPr/>
          <p:nvPr/>
        </p:nvSpPr>
        <p:spPr>
          <a:xfrm>
            <a:off x="945691" y="3120132"/>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3</a:t>
            </a:r>
          </a:p>
        </p:txBody>
      </p:sp>
      <p:sp>
        <p:nvSpPr>
          <p:cNvPr id="57" name="Rectangle 56">
            <a:extLst>
              <a:ext uri="{FF2B5EF4-FFF2-40B4-BE49-F238E27FC236}">
                <a16:creationId xmlns:a16="http://schemas.microsoft.com/office/drawing/2014/main" id="{92B57A7D-6EA2-4211-B2EB-9A07A4B77ABF}"/>
              </a:ext>
            </a:extLst>
          </p:cNvPr>
          <p:cNvSpPr/>
          <p:nvPr/>
        </p:nvSpPr>
        <p:spPr>
          <a:xfrm>
            <a:off x="945691" y="2671558"/>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0x500000</a:t>
            </a:r>
          </a:p>
        </p:txBody>
      </p:sp>
      <p:sp>
        <p:nvSpPr>
          <p:cNvPr id="58" name="Rectangle 57">
            <a:extLst>
              <a:ext uri="{FF2B5EF4-FFF2-40B4-BE49-F238E27FC236}">
                <a16:creationId xmlns:a16="http://schemas.microsoft.com/office/drawing/2014/main" id="{B1D44641-7A33-47EB-AA0C-EF4169919726}"/>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60" name="Rectangle 59">
            <a:extLst>
              <a:ext uri="{FF2B5EF4-FFF2-40B4-BE49-F238E27FC236}">
                <a16:creationId xmlns:a16="http://schemas.microsoft.com/office/drawing/2014/main" id="{F0D461F2-2201-4AAC-81F2-DDF3453E68D6}"/>
              </a:ext>
            </a:extLst>
          </p:cNvPr>
          <p:cNvSpPr/>
          <p:nvPr/>
        </p:nvSpPr>
        <p:spPr>
          <a:xfrm>
            <a:off x="3015124" y="4465682"/>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61" name="Straight Arrow Connector 60">
            <a:extLst>
              <a:ext uri="{FF2B5EF4-FFF2-40B4-BE49-F238E27FC236}">
                <a16:creationId xmlns:a16="http://schemas.microsoft.com/office/drawing/2014/main" id="{D633DB2D-1616-4525-A5F6-FD6C26072AE5}"/>
              </a:ext>
              <a:ext uri="{C183D7F6-B498-43B3-948B-1728B52AA6E4}">
                <adec:decorative xmlns:adec="http://schemas.microsoft.com/office/drawing/2017/decorative" val="1"/>
              </a:ext>
            </a:extLst>
          </p:cNvPr>
          <p:cNvCxnSpPr>
            <a:cxnSpLocks/>
            <a:stCxn id="60" idx="1"/>
          </p:cNvCxnSpPr>
          <p:nvPr/>
        </p:nvCxnSpPr>
        <p:spPr>
          <a:xfrm flipH="1">
            <a:off x="2684527" y="4694282"/>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463C289F-91E1-413C-A08C-8C9AB6AEB782}"/>
              </a:ext>
            </a:extLst>
          </p:cNvPr>
          <p:cNvSpPr/>
          <p:nvPr/>
        </p:nvSpPr>
        <p:spPr>
          <a:xfrm>
            <a:off x="2189226" y="6026054"/>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X1: 1</a:t>
            </a:r>
          </a:p>
        </p:txBody>
      </p:sp>
      <p:sp>
        <p:nvSpPr>
          <p:cNvPr id="63" name="Rectangle 62">
            <a:extLst>
              <a:ext uri="{FF2B5EF4-FFF2-40B4-BE49-F238E27FC236}">
                <a16:creationId xmlns:a16="http://schemas.microsoft.com/office/drawing/2014/main" id="{33876798-8B60-45F2-9E13-996EA84DBBB7}"/>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fact(1)</a:t>
            </a:r>
          </a:p>
        </p:txBody>
      </p:sp>
      <p:sp>
        <p:nvSpPr>
          <p:cNvPr id="64" name="Rectangle 63">
            <a:extLst>
              <a:ext uri="{FF2B5EF4-FFF2-40B4-BE49-F238E27FC236}">
                <a16:creationId xmlns:a16="http://schemas.microsoft.com/office/drawing/2014/main" id="{14F5BD39-5F3A-4BE8-BCE7-F6CF3B67133C}"/>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1</a:t>
            </a:r>
          </a:p>
        </p:txBody>
      </p:sp>
      <p:sp>
        <p:nvSpPr>
          <p:cNvPr id="65" name="Rectangle 64">
            <a:extLst>
              <a:ext uri="{FF2B5EF4-FFF2-40B4-BE49-F238E27FC236}">
                <a16:creationId xmlns:a16="http://schemas.microsoft.com/office/drawing/2014/main" id="{0105A7B7-8781-48B3-91A3-DECE181DE600}"/>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0x50000F</a:t>
            </a:r>
          </a:p>
        </p:txBody>
      </p:sp>
      <p:sp>
        <p:nvSpPr>
          <p:cNvPr id="74" name="Rectangle 73">
            <a:extLst>
              <a:ext uri="{FF2B5EF4-FFF2-40B4-BE49-F238E27FC236}">
                <a16:creationId xmlns:a16="http://schemas.microsoft.com/office/drawing/2014/main" id="{69BC6F59-73C8-43D0-A7C9-1FA78752D011}"/>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5" name="Group 74">
            <a:extLst>
              <a:ext uri="{FF2B5EF4-FFF2-40B4-BE49-F238E27FC236}">
                <a16:creationId xmlns:a16="http://schemas.microsoft.com/office/drawing/2014/main" id="{A3AA1ED6-FE77-420F-967D-3A69A428B010}"/>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76" name="Oval 75">
              <a:extLst>
                <a:ext uri="{FF2B5EF4-FFF2-40B4-BE49-F238E27FC236}">
                  <a16:creationId xmlns:a16="http://schemas.microsoft.com/office/drawing/2014/main" id="{C29545C5-450D-486B-89CA-6A2B780AF71C}"/>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Multiplication Sign 76">
              <a:extLst>
                <a:ext uri="{FF2B5EF4-FFF2-40B4-BE49-F238E27FC236}">
                  <a16:creationId xmlns:a16="http://schemas.microsoft.com/office/drawing/2014/main" id="{86C4E837-8DD5-48BF-81FC-CC29EE2F54E9}"/>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ectangle 78">
            <a:extLst>
              <a:ext uri="{FF2B5EF4-FFF2-40B4-BE49-F238E27FC236}">
                <a16:creationId xmlns:a16="http://schemas.microsoft.com/office/drawing/2014/main" id="{3A17B5FD-415E-40D8-BC94-88EDFB1474B3}"/>
              </a:ext>
              <a:ext uri="{C183D7F6-B498-43B3-948B-1728B52AA6E4}">
                <adec:decorative xmlns:adec="http://schemas.microsoft.com/office/drawing/2017/decorative" val="1"/>
              </a:ext>
            </a:extLst>
          </p:cNvPr>
          <p:cNvSpPr/>
          <p:nvPr/>
        </p:nvSpPr>
        <p:spPr>
          <a:xfrm>
            <a:off x="5259747" y="5080804"/>
            <a:ext cx="1778001" cy="241029"/>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3C1DD3B-F7E5-40D1-BCC7-9E73EE5BB1F3}"/>
              </a:ext>
            </a:extLst>
          </p:cNvPr>
          <p:cNvSpPr/>
          <p:nvPr/>
        </p:nvSpPr>
        <p:spPr>
          <a:xfrm>
            <a:off x="6488018" y="5537073"/>
            <a:ext cx="1463040" cy="365760"/>
          </a:xfrm>
          <a:prstGeom prst="rect">
            <a:avLst/>
          </a:pr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rPr>
              <a:t>0x50000F</a:t>
            </a:r>
          </a:p>
        </p:txBody>
      </p:sp>
      <p:cxnSp>
        <p:nvCxnSpPr>
          <p:cNvPr id="81" name="Connector: Elbow 80">
            <a:extLst>
              <a:ext uri="{FF2B5EF4-FFF2-40B4-BE49-F238E27FC236}">
                <a16:creationId xmlns:a16="http://schemas.microsoft.com/office/drawing/2014/main" id="{DE62DF0E-2444-49C7-A0F5-F85C0298A05A}"/>
              </a:ext>
              <a:ext uri="{C183D7F6-B498-43B3-948B-1728B52AA6E4}">
                <adec:decorative xmlns:adec="http://schemas.microsoft.com/office/drawing/2017/decorative" val="1"/>
              </a:ext>
            </a:extLst>
          </p:cNvPr>
          <p:cNvCxnSpPr>
            <a:cxnSpLocks/>
            <a:stCxn id="80" idx="1"/>
            <a:endCxn id="79" idx="2"/>
          </p:cNvCxnSpPr>
          <p:nvPr/>
        </p:nvCxnSpPr>
        <p:spPr>
          <a:xfrm rot="10800000">
            <a:off x="6148748" y="5321833"/>
            <a:ext cx="339270" cy="398120"/>
          </a:xfrm>
          <a:prstGeom prst="bentConnector2">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040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31" name="Rectangle 30">
            <a:extLst>
              <a:ext uri="{FF2B5EF4-FFF2-40B4-BE49-F238E27FC236}">
                <a16:creationId xmlns:a16="http://schemas.microsoft.com/office/drawing/2014/main" id="{0B2E9452-F9A2-411F-8C0F-384F427BBC7A}"/>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2" name="Rectangle 31">
            <a:extLst>
              <a:ext uri="{FF2B5EF4-FFF2-40B4-BE49-F238E27FC236}">
                <a16:creationId xmlns:a16="http://schemas.microsoft.com/office/drawing/2014/main" id="{6982AC30-02CC-4308-8AB4-84077D82A6EE}"/>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5" name="Rectangle 34">
            <a:extLst>
              <a:ext uri="{FF2B5EF4-FFF2-40B4-BE49-F238E27FC236}">
                <a16:creationId xmlns:a16="http://schemas.microsoft.com/office/drawing/2014/main" id="{EDACC8BC-6696-48A4-99A5-50151AAF3C87}"/>
              </a:ext>
              <a:ext uri="{C183D7F6-B498-43B3-948B-1728B52AA6E4}">
                <adec:decorative xmlns:adec="http://schemas.microsoft.com/office/drawing/2017/decorative" val="1"/>
              </a:ext>
            </a:extLst>
          </p:cNvPr>
          <p:cNvSpPr/>
          <p:nvPr/>
        </p:nvSpPr>
        <p:spPr>
          <a:xfrm>
            <a:off x="838200" y="3648076"/>
            <a:ext cx="1828801" cy="1056802"/>
          </a:xfrm>
          <a:prstGeom prst="rect">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38" name="Rectangle 37">
            <a:extLst>
              <a:ext uri="{FF2B5EF4-FFF2-40B4-BE49-F238E27FC236}">
                <a16:creationId xmlns:a16="http://schemas.microsoft.com/office/drawing/2014/main" id="{47D362E5-026F-46F1-B474-6B5507F5CE1F}"/>
              </a:ext>
            </a:extLst>
          </p:cNvPr>
          <p:cNvSpPr/>
          <p:nvPr/>
        </p:nvSpPr>
        <p:spPr>
          <a:xfrm>
            <a:off x="945691" y="4220536"/>
            <a:ext cx="1613820" cy="362912"/>
          </a:xfrm>
          <a:prstGeom prst="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2</a:t>
            </a:r>
          </a:p>
        </p:txBody>
      </p:sp>
      <p:sp>
        <p:nvSpPr>
          <p:cNvPr id="39" name="Rectangle 38">
            <a:extLst>
              <a:ext uri="{FF2B5EF4-FFF2-40B4-BE49-F238E27FC236}">
                <a16:creationId xmlns:a16="http://schemas.microsoft.com/office/drawing/2014/main" id="{43C3DE02-3BA0-472D-8F76-82FCD52CFB48}"/>
              </a:ext>
            </a:extLst>
          </p:cNvPr>
          <p:cNvSpPr/>
          <p:nvPr/>
        </p:nvSpPr>
        <p:spPr>
          <a:xfrm>
            <a:off x="945691" y="3771962"/>
            <a:ext cx="1613820" cy="362912"/>
          </a:xfrm>
          <a:prstGeom prst="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0x50000F</a:t>
            </a:r>
          </a:p>
        </p:txBody>
      </p:sp>
      <p:sp>
        <p:nvSpPr>
          <p:cNvPr id="50" name="Rectangle 49">
            <a:extLst>
              <a:ext uri="{FF2B5EF4-FFF2-40B4-BE49-F238E27FC236}">
                <a16:creationId xmlns:a16="http://schemas.microsoft.com/office/drawing/2014/main" id="{5AD99FB7-1E94-4CB4-8423-69BC4213E43D}"/>
              </a:ext>
              <a:ext uri="{C183D7F6-B498-43B3-948B-1728B52AA6E4}">
                <adec:decorative xmlns:adec="http://schemas.microsoft.com/office/drawing/2017/decorative" val="1"/>
              </a:ext>
            </a:extLst>
          </p:cNvPr>
          <p:cNvSpPr/>
          <p:nvPr/>
        </p:nvSpPr>
        <p:spPr>
          <a:xfrm>
            <a:off x="838200" y="2569473"/>
            <a:ext cx="1828801"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51" name="Rectangle 50">
            <a:extLst>
              <a:ext uri="{FF2B5EF4-FFF2-40B4-BE49-F238E27FC236}">
                <a16:creationId xmlns:a16="http://schemas.microsoft.com/office/drawing/2014/main" id="{AF4CF9F9-9161-43B5-862D-29B46A17213D}"/>
              </a:ext>
            </a:extLst>
          </p:cNvPr>
          <p:cNvSpPr/>
          <p:nvPr/>
        </p:nvSpPr>
        <p:spPr>
          <a:xfrm>
            <a:off x="945691" y="3120132"/>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3</a:t>
            </a:r>
          </a:p>
        </p:txBody>
      </p:sp>
      <p:sp>
        <p:nvSpPr>
          <p:cNvPr id="52" name="Rectangle 51">
            <a:extLst>
              <a:ext uri="{FF2B5EF4-FFF2-40B4-BE49-F238E27FC236}">
                <a16:creationId xmlns:a16="http://schemas.microsoft.com/office/drawing/2014/main" id="{D9D14229-0F2D-4C29-9108-075E659B5CB4}"/>
              </a:ext>
            </a:extLst>
          </p:cNvPr>
          <p:cNvSpPr/>
          <p:nvPr/>
        </p:nvSpPr>
        <p:spPr>
          <a:xfrm>
            <a:off x="945691" y="2671558"/>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0x500000</a:t>
            </a:r>
          </a:p>
        </p:txBody>
      </p:sp>
      <p:sp>
        <p:nvSpPr>
          <p:cNvPr id="53" name="Rectangle 52">
            <a:extLst>
              <a:ext uri="{FF2B5EF4-FFF2-40B4-BE49-F238E27FC236}">
                <a16:creationId xmlns:a16="http://schemas.microsoft.com/office/drawing/2014/main" id="{063D486D-7372-4A8B-A08D-40D733E8B4A4}"/>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55" name="Rectangle 54">
            <a:extLst>
              <a:ext uri="{FF2B5EF4-FFF2-40B4-BE49-F238E27FC236}">
                <a16:creationId xmlns:a16="http://schemas.microsoft.com/office/drawing/2014/main" id="{1AAC206F-E056-4DB4-AC1E-D3386FE97360}"/>
              </a:ext>
            </a:extLst>
          </p:cNvPr>
          <p:cNvSpPr/>
          <p:nvPr/>
        </p:nvSpPr>
        <p:spPr>
          <a:xfrm>
            <a:off x="3015124" y="4465682"/>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56" name="Straight Arrow Connector 55">
            <a:extLst>
              <a:ext uri="{FF2B5EF4-FFF2-40B4-BE49-F238E27FC236}">
                <a16:creationId xmlns:a16="http://schemas.microsoft.com/office/drawing/2014/main" id="{649300E5-FF96-4463-80BE-4A7D4A3EA0A7}"/>
              </a:ext>
              <a:ext uri="{C183D7F6-B498-43B3-948B-1728B52AA6E4}">
                <adec:decorative xmlns:adec="http://schemas.microsoft.com/office/drawing/2017/decorative" val="1"/>
              </a:ext>
            </a:extLst>
          </p:cNvPr>
          <p:cNvCxnSpPr>
            <a:cxnSpLocks/>
            <a:stCxn id="55" idx="1"/>
          </p:cNvCxnSpPr>
          <p:nvPr/>
        </p:nvCxnSpPr>
        <p:spPr>
          <a:xfrm flipH="1">
            <a:off x="2684527" y="4694282"/>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ECD31F7-C16A-4ED1-B970-0CEDD4622254}"/>
              </a:ext>
              <a:ext uri="{C183D7F6-B498-43B3-948B-1728B52AA6E4}">
                <adec:decorative xmlns:adec="http://schemas.microsoft.com/office/drawing/2017/decorative" val="1"/>
              </a:ext>
            </a:extLst>
          </p:cNvPr>
          <p:cNvSpPr/>
          <p:nvPr/>
        </p:nvSpPr>
        <p:spPr>
          <a:xfrm>
            <a:off x="951551" y="4226928"/>
            <a:ext cx="1607960" cy="356520"/>
          </a:xfrm>
          <a:prstGeom prst="rect">
            <a:avLst/>
          </a:prstGeom>
          <a:noFill/>
          <a:ln w="381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A466467-201F-4CD8-A675-47DE90049578}"/>
              </a:ext>
            </a:extLst>
          </p:cNvPr>
          <p:cNvSpPr/>
          <p:nvPr/>
        </p:nvSpPr>
        <p:spPr>
          <a:xfrm>
            <a:off x="2189226" y="6026054"/>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X1: 1</a:t>
            </a:r>
          </a:p>
        </p:txBody>
      </p:sp>
      <p:sp>
        <p:nvSpPr>
          <p:cNvPr id="58" name="Rectangle 57">
            <a:extLst>
              <a:ext uri="{FF2B5EF4-FFF2-40B4-BE49-F238E27FC236}">
                <a16:creationId xmlns:a16="http://schemas.microsoft.com/office/drawing/2014/main" id="{2EB40BCB-25B4-47BF-80FA-F75D52E02B28}"/>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fact(1)</a:t>
            </a:r>
          </a:p>
        </p:txBody>
      </p:sp>
      <p:sp>
        <p:nvSpPr>
          <p:cNvPr id="59" name="Rectangle 58">
            <a:extLst>
              <a:ext uri="{FF2B5EF4-FFF2-40B4-BE49-F238E27FC236}">
                <a16:creationId xmlns:a16="http://schemas.microsoft.com/office/drawing/2014/main" id="{D3AAC3CC-813A-490B-B5E1-2A9E4202B1E3}"/>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1</a:t>
            </a:r>
          </a:p>
        </p:txBody>
      </p:sp>
      <p:sp>
        <p:nvSpPr>
          <p:cNvPr id="60" name="Rectangle 59">
            <a:extLst>
              <a:ext uri="{FF2B5EF4-FFF2-40B4-BE49-F238E27FC236}">
                <a16:creationId xmlns:a16="http://schemas.microsoft.com/office/drawing/2014/main" id="{47E0114F-C52E-47F4-B187-F4E376DC4341}"/>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0x50000F</a:t>
            </a:r>
          </a:p>
        </p:txBody>
      </p:sp>
      <p:sp>
        <p:nvSpPr>
          <p:cNvPr id="63" name="Rectangle 62">
            <a:extLst>
              <a:ext uri="{FF2B5EF4-FFF2-40B4-BE49-F238E27FC236}">
                <a16:creationId xmlns:a16="http://schemas.microsoft.com/office/drawing/2014/main" id="{83E51139-7D1E-4283-B5B3-A3CE1F90526C}"/>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5B357FF7-E555-4D14-9FA9-5B8A43931BD5}"/>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65" name="Oval 64">
              <a:extLst>
                <a:ext uri="{FF2B5EF4-FFF2-40B4-BE49-F238E27FC236}">
                  <a16:creationId xmlns:a16="http://schemas.microsoft.com/office/drawing/2014/main" id="{3B961E8E-50A2-410D-A3E9-516CC049F330}"/>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Multiplication Sign 65">
              <a:extLst>
                <a:ext uri="{FF2B5EF4-FFF2-40B4-BE49-F238E27FC236}">
                  <a16:creationId xmlns:a16="http://schemas.microsoft.com/office/drawing/2014/main" id="{B8E7E40A-3D37-420E-84B1-4AD6F42B5A0D}"/>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2C25F17C-8E0F-4B79-838A-ECF4465ED769}"/>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alpha val="20000"/>
                  </a:schemeClr>
                </a:solidFill>
                <a:latin typeface="Consolas" panose="020B0609020204030204" pitchFamily="49" charset="0"/>
              </a:rPr>
              <a:t>FACT:</a:t>
            </a:r>
            <a:r>
              <a:rPr lang="en-US" sz="1450" dirty="0">
                <a:solidFill>
                  <a:schemeClr val="lt1">
                    <a:alpha val="20000"/>
                  </a:schemeClr>
                </a:solidFill>
                <a:latin typeface="Consolas" panose="020B0609020204030204" pitchFamily="49" charset="0"/>
              </a:rPr>
              <a:t>	//argument is in X0</a:t>
            </a:r>
          </a:p>
          <a:p>
            <a:pPr>
              <a:defRPr sz="2000"/>
            </a:pPr>
            <a:r>
              <a:rPr lang="en-US" sz="1450" dirty="0">
                <a:solidFill>
                  <a:schemeClr val="accent3">
                    <a:alpha val="20000"/>
                  </a:schemeClr>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alpha val="20000"/>
                  </a:schemeClr>
                </a:solidFill>
                <a:latin typeface="Consolas" panose="020B0609020204030204" pitchFamily="49" charset="0"/>
              </a:rPr>
              <a:t>	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alpha val="20000"/>
                  </a:schemeClr>
                </a:solidFill>
                <a:latin typeface="Consolas" panose="020B0609020204030204" pitchFamily="49" charset="0"/>
              </a:rPr>
              <a:t>	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alpha val="20000"/>
                  </a:schemeClr>
                </a:solidFill>
                <a:latin typeface="Consolas" panose="020B0609020204030204" pitchFamily="49" charset="0"/>
              </a:rPr>
              <a:t>	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solidFill>
                <a:latin typeface="Consolas" panose="020B0609020204030204" pitchFamily="49" charset="0"/>
              </a:rPr>
              <a:t>	LDUR X0, [SP, #0]  </a:t>
            </a:r>
            <a:r>
              <a:rPr lang="en-US" sz="1450" dirty="0">
                <a:solidFill>
                  <a:schemeClr val="bg2">
                    <a:lumMod val="95000"/>
                  </a:schemeClr>
                </a:solidFill>
                <a:latin typeface="Consolas" panose="020B0609020204030204" pitchFamily="49" charset="0"/>
              </a:rPr>
              <a:t>//restore n</a:t>
            </a:r>
          </a:p>
          <a:p>
            <a:r>
              <a:rPr lang="en-US" sz="1450" dirty="0">
                <a:solidFill>
                  <a:schemeClr val="accent3"/>
                </a:solidFill>
                <a:latin typeface="Consolas" panose="020B0609020204030204" pitchFamily="49" charset="0"/>
              </a:rPr>
              <a:t>	</a:t>
            </a:r>
            <a:r>
              <a:rPr lang="en-US" sz="1450" dirty="0">
                <a:solidFill>
                  <a:schemeClr val="accent3">
                    <a:alpha val="20000"/>
                  </a:schemeClr>
                </a:solidFill>
                <a:latin typeface="Consolas" panose="020B0609020204030204" pitchFamily="49" charset="0"/>
              </a:rPr>
              <a:t>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alpha val="20000"/>
                  </a:schemeClr>
                </a:solidFill>
                <a:latin typeface="Consolas" panose="020B0609020204030204" pitchFamily="49" charset="0"/>
              </a:rPr>
              <a:t>	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alpha val="20000"/>
                  </a:schemeClr>
                </a:solidFill>
                <a:latin typeface="Consolas" panose="020B0609020204030204" pitchFamily="49" charset="0"/>
              </a:rPr>
              <a:t>	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Tree>
    <p:extLst>
      <p:ext uri="{BB962C8B-B14F-4D97-AF65-F5344CB8AC3E}">
        <p14:creationId xmlns:p14="http://schemas.microsoft.com/office/powerpoint/2010/main" val="1169727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31" name="Rectangle 30">
            <a:extLst>
              <a:ext uri="{FF2B5EF4-FFF2-40B4-BE49-F238E27FC236}">
                <a16:creationId xmlns:a16="http://schemas.microsoft.com/office/drawing/2014/main" id="{6DAD1315-8C5F-4362-BCE5-73BBCB884EC4}"/>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2" name="Rectangle 31">
            <a:extLst>
              <a:ext uri="{FF2B5EF4-FFF2-40B4-BE49-F238E27FC236}">
                <a16:creationId xmlns:a16="http://schemas.microsoft.com/office/drawing/2014/main" id="{5B05079D-52C3-405D-91AF-32B4FB6FF5D9}"/>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59" name="Rectangle 58">
            <a:extLst>
              <a:ext uri="{FF2B5EF4-FFF2-40B4-BE49-F238E27FC236}">
                <a16:creationId xmlns:a16="http://schemas.microsoft.com/office/drawing/2014/main" id="{C0E78E45-A3B6-4B4A-B0C2-E3FE51DD0461}"/>
              </a:ext>
              <a:ext uri="{C183D7F6-B498-43B3-948B-1728B52AA6E4}">
                <adec:decorative xmlns:adec="http://schemas.microsoft.com/office/drawing/2017/decorative" val="1"/>
              </a:ext>
            </a:extLst>
          </p:cNvPr>
          <p:cNvSpPr/>
          <p:nvPr/>
        </p:nvSpPr>
        <p:spPr>
          <a:xfrm>
            <a:off x="838200" y="3648076"/>
            <a:ext cx="1828801" cy="1056802"/>
          </a:xfrm>
          <a:prstGeom prst="rect">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60" name="Rectangle 59">
            <a:extLst>
              <a:ext uri="{FF2B5EF4-FFF2-40B4-BE49-F238E27FC236}">
                <a16:creationId xmlns:a16="http://schemas.microsoft.com/office/drawing/2014/main" id="{6F9D150D-E02D-425D-90D0-EC5C8D802F10}"/>
              </a:ext>
            </a:extLst>
          </p:cNvPr>
          <p:cNvSpPr/>
          <p:nvPr/>
        </p:nvSpPr>
        <p:spPr>
          <a:xfrm>
            <a:off x="945691" y="4220536"/>
            <a:ext cx="1613820" cy="362912"/>
          </a:xfrm>
          <a:prstGeom prst="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2</a:t>
            </a:r>
          </a:p>
        </p:txBody>
      </p:sp>
      <p:sp>
        <p:nvSpPr>
          <p:cNvPr id="61" name="Rectangle 60">
            <a:extLst>
              <a:ext uri="{FF2B5EF4-FFF2-40B4-BE49-F238E27FC236}">
                <a16:creationId xmlns:a16="http://schemas.microsoft.com/office/drawing/2014/main" id="{0AC00E9C-72C1-4330-8623-4639585FBBEA}"/>
              </a:ext>
            </a:extLst>
          </p:cNvPr>
          <p:cNvSpPr/>
          <p:nvPr/>
        </p:nvSpPr>
        <p:spPr>
          <a:xfrm>
            <a:off x="945691" y="3771962"/>
            <a:ext cx="1613820" cy="362912"/>
          </a:xfrm>
          <a:prstGeom prst="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0x50000F</a:t>
            </a:r>
          </a:p>
        </p:txBody>
      </p:sp>
      <p:sp>
        <p:nvSpPr>
          <p:cNvPr id="63" name="Rectangle 62">
            <a:extLst>
              <a:ext uri="{FF2B5EF4-FFF2-40B4-BE49-F238E27FC236}">
                <a16:creationId xmlns:a16="http://schemas.microsoft.com/office/drawing/2014/main" id="{AC326E2D-7AD8-4FAF-8E6C-3AF647D72C3E}"/>
              </a:ext>
              <a:ext uri="{C183D7F6-B498-43B3-948B-1728B52AA6E4}">
                <adec:decorative xmlns:adec="http://schemas.microsoft.com/office/drawing/2017/decorative" val="1"/>
              </a:ext>
            </a:extLst>
          </p:cNvPr>
          <p:cNvSpPr/>
          <p:nvPr/>
        </p:nvSpPr>
        <p:spPr>
          <a:xfrm>
            <a:off x="838200" y="2569473"/>
            <a:ext cx="1828801"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64" name="Rectangle 63">
            <a:extLst>
              <a:ext uri="{FF2B5EF4-FFF2-40B4-BE49-F238E27FC236}">
                <a16:creationId xmlns:a16="http://schemas.microsoft.com/office/drawing/2014/main" id="{A2EFE7FC-7BEE-48EF-8CCB-27A2019C05EF}"/>
              </a:ext>
            </a:extLst>
          </p:cNvPr>
          <p:cNvSpPr/>
          <p:nvPr/>
        </p:nvSpPr>
        <p:spPr>
          <a:xfrm>
            <a:off x="945691" y="3120132"/>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3</a:t>
            </a:r>
          </a:p>
        </p:txBody>
      </p:sp>
      <p:sp>
        <p:nvSpPr>
          <p:cNvPr id="65" name="Rectangle 64">
            <a:extLst>
              <a:ext uri="{FF2B5EF4-FFF2-40B4-BE49-F238E27FC236}">
                <a16:creationId xmlns:a16="http://schemas.microsoft.com/office/drawing/2014/main" id="{B2626534-5C43-490D-A74C-2B7BB6C74EED}"/>
              </a:ext>
            </a:extLst>
          </p:cNvPr>
          <p:cNvSpPr/>
          <p:nvPr/>
        </p:nvSpPr>
        <p:spPr>
          <a:xfrm>
            <a:off x="945691" y="2671558"/>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0x500000</a:t>
            </a:r>
          </a:p>
        </p:txBody>
      </p:sp>
      <p:sp>
        <p:nvSpPr>
          <p:cNvPr id="66" name="Rectangle 65">
            <a:extLst>
              <a:ext uri="{FF2B5EF4-FFF2-40B4-BE49-F238E27FC236}">
                <a16:creationId xmlns:a16="http://schemas.microsoft.com/office/drawing/2014/main" id="{BBAFC666-5ECF-4CBB-B9EB-9B5AB2F74903}"/>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68" name="Rectangle 67">
            <a:extLst>
              <a:ext uri="{FF2B5EF4-FFF2-40B4-BE49-F238E27FC236}">
                <a16:creationId xmlns:a16="http://schemas.microsoft.com/office/drawing/2014/main" id="{CC6DBD80-FB9D-47A9-99F8-4E90365FAF37}"/>
              </a:ext>
            </a:extLst>
          </p:cNvPr>
          <p:cNvSpPr/>
          <p:nvPr/>
        </p:nvSpPr>
        <p:spPr>
          <a:xfrm>
            <a:off x="3015124" y="4465682"/>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69" name="Straight Arrow Connector 68">
            <a:extLst>
              <a:ext uri="{FF2B5EF4-FFF2-40B4-BE49-F238E27FC236}">
                <a16:creationId xmlns:a16="http://schemas.microsoft.com/office/drawing/2014/main" id="{6223A9F1-A27A-4409-9A36-2EE8C758DC8E}"/>
              </a:ext>
              <a:ext uri="{C183D7F6-B498-43B3-948B-1728B52AA6E4}">
                <adec:decorative xmlns:adec="http://schemas.microsoft.com/office/drawing/2017/decorative" val="1"/>
              </a:ext>
            </a:extLst>
          </p:cNvPr>
          <p:cNvCxnSpPr>
            <a:cxnSpLocks/>
            <a:stCxn id="68" idx="1"/>
          </p:cNvCxnSpPr>
          <p:nvPr/>
        </p:nvCxnSpPr>
        <p:spPr>
          <a:xfrm flipH="1">
            <a:off x="2684527" y="4694282"/>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3F2281EA-4B20-406D-AC7F-E71CD062AD6E}"/>
              </a:ext>
              <a:ext uri="{C183D7F6-B498-43B3-948B-1728B52AA6E4}">
                <adec:decorative xmlns:adec="http://schemas.microsoft.com/office/drawing/2017/decorative" val="1"/>
              </a:ext>
            </a:extLst>
          </p:cNvPr>
          <p:cNvSpPr/>
          <p:nvPr/>
        </p:nvSpPr>
        <p:spPr>
          <a:xfrm>
            <a:off x="945691" y="4226928"/>
            <a:ext cx="1613820" cy="356520"/>
          </a:xfrm>
          <a:prstGeom prst="rect">
            <a:avLst/>
          </a:prstGeom>
          <a:noFill/>
          <a:ln w="381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2B50B832-4C51-4DBF-9AFF-146FA7ED6E1A}"/>
              </a:ext>
            </a:extLst>
          </p:cNvPr>
          <p:cNvSpPr/>
          <p:nvPr/>
        </p:nvSpPr>
        <p:spPr>
          <a:xfrm>
            <a:off x="2189226" y="6026054"/>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X1: 1</a:t>
            </a:r>
          </a:p>
        </p:txBody>
      </p:sp>
      <p:sp>
        <p:nvSpPr>
          <p:cNvPr id="79" name="Rectangle 78">
            <a:extLst>
              <a:ext uri="{FF2B5EF4-FFF2-40B4-BE49-F238E27FC236}">
                <a16:creationId xmlns:a16="http://schemas.microsoft.com/office/drawing/2014/main" id="{B07ADF53-5B7A-425F-92CF-41243430F97E}"/>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fact(2)</a:t>
            </a:r>
          </a:p>
        </p:txBody>
      </p:sp>
      <p:sp>
        <p:nvSpPr>
          <p:cNvPr id="80" name="Rectangle 79">
            <a:extLst>
              <a:ext uri="{FF2B5EF4-FFF2-40B4-BE49-F238E27FC236}">
                <a16:creationId xmlns:a16="http://schemas.microsoft.com/office/drawing/2014/main" id="{D3E41326-9CAB-468E-A533-F1CA0DBC01CD}"/>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2</a:t>
            </a:r>
          </a:p>
        </p:txBody>
      </p:sp>
      <p:sp>
        <p:nvSpPr>
          <p:cNvPr id="81" name="Rectangle 80">
            <a:extLst>
              <a:ext uri="{FF2B5EF4-FFF2-40B4-BE49-F238E27FC236}">
                <a16:creationId xmlns:a16="http://schemas.microsoft.com/office/drawing/2014/main" id="{430F8AE7-B945-4142-8CB5-53978AE21536}"/>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0x50000F</a:t>
            </a:r>
          </a:p>
        </p:txBody>
      </p:sp>
      <p:sp>
        <p:nvSpPr>
          <p:cNvPr id="84" name="Rectangle 83">
            <a:extLst>
              <a:ext uri="{FF2B5EF4-FFF2-40B4-BE49-F238E27FC236}">
                <a16:creationId xmlns:a16="http://schemas.microsoft.com/office/drawing/2014/main" id="{92BBE5D4-3A4C-45CC-866C-3C4A4C376CE7}"/>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5" name="Group 84">
            <a:extLst>
              <a:ext uri="{FF2B5EF4-FFF2-40B4-BE49-F238E27FC236}">
                <a16:creationId xmlns:a16="http://schemas.microsoft.com/office/drawing/2014/main" id="{9E39730E-E894-4770-8F4B-B17B1608F8F6}"/>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86" name="Oval 85">
              <a:extLst>
                <a:ext uri="{FF2B5EF4-FFF2-40B4-BE49-F238E27FC236}">
                  <a16:creationId xmlns:a16="http://schemas.microsoft.com/office/drawing/2014/main" id="{43750022-D668-4574-924B-BABD86B3EF3C}"/>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Multiplication Sign 86">
              <a:extLst>
                <a:ext uri="{FF2B5EF4-FFF2-40B4-BE49-F238E27FC236}">
                  <a16:creationId xmlns:a16="http://schemas.microsoft.com/office/drawing/2014/main" id="{CC26F5F7-39A6-47FD-BBBA-6F59214DD3D5}"/>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2C7442FA-DC07-427D-BF8F-D9F1D54498E6}"/>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alpha val="20000"/>
                  </a:schemeClr>
                </a:solidFill>
                <a:latin typeface="Consolas" panose="020B0609020204030204" pitchFamily="49" charset="0"/>
              </a:rPr>
              <a:t>FACT:</a:t>
            </a:r>
            <a:r>
              <a:rPr lang="en-US" sz="1450" dirty="0">
                <a:solidFill>
                  <a:schemeClr val="lt1">
                    <a:alpha val="20000"/>
                  </a:schemeClr>
                </a:solidFill>
                <a:latin typeface="Consolas" panose="020B0609020204030204" pitchFamily="49" charset="0"/>
              </a:rPr>
              <a:t>	//argument is in X0</a:t>
            </a:r>
          </a:p>
          <a:p>
            <a:pPr>
              <a:defRPr sz="2000"/>
            </a:pPr>
            <a:r>
              <a:rPr lang="en-US" sz="1450" dirty="0">
                <a:solidFill>
                  <a:schemeClr val="accent3">
                    <a:alpha val="20000"/>
                  </a:schemeClr>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alpha val="20000"/>
                  </a:schemeClr>
                </a:solidFill>
                <a:latin typeface="Consolas" panose="020B0609020204030204" pitchFamily="49" charset="0"/>
              </a:rPr>
              <a:t>	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alpha val="20000"/>
                  </a:schemeClr>
                </a:solidFill>
                <a:latin typeface="Consolas" panose="020B0609020204030204" pitchFamily="49" charset="0"/>
              </a:rPr>
              <a:t>	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alpha val="20000"/>
                  </a:schemeClr>
                </a:solidFill>
                <a:latin typeface="Consolas" panose="020B0609020204030204" pitchFamily="49" charset="0"/>
              </a:rPr>
              <a:t>	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solidFill>
                <a:latin typeface="Consolas" panose="020B0609020204030204" pitchFamily="49" charset="0"/>
              </a:rPr>
              <a:t>	LDUR X30, [SP, #8] </a:t>
            </a:r>
            <a:r>
              <a:rPr lang="en-US" sz="1450" dirty="0">
                <a:solidFill>
                  <a:schemeClr val="bg2">
                    <a:lumMod val="95000"/>
                  </a:schemeClr>
                </a:solidFill>
                <a:latin typeface="Consolas" panose="020B0609020204030204" pitchFamily="49" charset="0"/>
              </a:rPr>
              <a:t>//restore return address</a:t>
            </a:r>
          </a:p>
          <a:p>
            <a:r>
              <a:rPr lang="en-US" sz="1450" dirty="0">
                <a:solidFill>
                  <a:schemeClr val="accent3"/>
                </a:solidFill>
                <a:latin typeface="Consolas" panose="020B0609020204030204" pitchFamily="49" charset="0"/>
              </a:rPr>
              <a:t>	</a:t>
            </a:r>
            <a:r>
              <a:rPr lang="en-US" sz="1450" dirty="0">
                <a:solidFill>
                  <a:schemeClr val="accent3">
                    <a:alpha val="20000"/>
                  </a:schemeClr>
                </a:solidFill>
                <a:latin typeface="Consolas" panose="020B0609020204030204" pitchFamily="49" charset="0"/>
              </a:rPr>
              <a:t>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alpha val="20000"/>
                  </a:schemeClr>
                </a:solidFill>
                <a:latin typeface="Consolas" panose="020B0609020204030204" pitchFamily="49" charset="0"/>
              </a:rPr>
              <a:t>	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Tree>
    <p:extLst>
      <p:ext uri="{BB962C8B-B14F-4D97-AF65-F5344CB8AC3E}">
        <p14:creationId xmlns:p14="http://schemas.microsoft.com/office/powerpoint/2010/main" val="36922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556E-17 -1.11111E-6 L 2.77556E-17 -0.06528 " pathEditMode="relative" rAng="0" ptsTypes="AA">
                                      <p:cBhvr>
                                        <p:cTn id="6" dur="1500" fill="hold"/>
                                        <p:tgtEl>
                                          <p:spTgt spid="51"/>
                                        </p:tgtEl>
                                        <p:attrNameLst>
                                          <p:attrName>ppt_x</p:attrName>
                                          <p:attrName>ppt_y</p:attrName>
                                        </p:attrNameLst>
                                      </p:cBhvr>
                                      <p:rCtr x="0" y="-32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9" name="Rectangle 28">
            <a:extLst>
              <a:ext uri="{FF2B5EF4-FFF2-40B4-BE49-F238E27FC236}">
                <a16:creationId xmlns:a16="http://schemas.microsoft.com/office/drawing/2014/main" id="{9A4B189F-0DF5-41D7-9A5E-9E4316923182}"/>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1" name="Rectangle 30">
            <a:extLst>
              <a:ext uri="{FF2B5EF4-FFF2-40B4-BE49-F238E27FC236}">
                <a16:creationId xmlns:a16="http://schemas.microsoft.com/office/drawing/2014/main" id="{F3249C33-7013-4040-9849-A5F537CF3B2F}"/>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3" name="Rectangle 32">
            <a:extLst>
              <a:ext uri="{FF2B5EF4-FFF2-40B4-BE49-F238E27FC236}">
                <a16:creationId xmlns:a16="http://schemas.microsoft.com/office/drawing/2014/main" id="{54924B89-D689-48B3-9EA8-AA03241CFBB8}"/>
              </a:ext>
              <a:ext uri="{C183D7F6-B498-43B3-948B-1728B52AA6E4}">
                <adec:decorative xmlns:adec="http://schemas.microsoft.com/office/drawing/2017/decorative" val="1"/>
              </a:ext>
            </a:extLst>
          </p:cNvPr>
          <p:cNvSpPr/>
          <p:nvPr/>
        </p:nvSpPr>
        <p:spPr>
          <a:xfrm>
            <a:off x="838200" y="3648076"/>
            <a:ext cx="1828801" cy="1056802"/>
          </a:xfrm>
          <a:prstGeom prst="rect">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35" name="Rectangle 34">
            <a:extLst>
              <a:ext uri="{FF2B5EF4-FFF2-40B4-BE49-F238E27FC236}">
                <a16:creationId xmlns:a16="http://schemas.microsoft.com/office/drawing/2014/main" id="{99A85821-6091-4508-88C8-996331DB8AA4}"/>
              </a:ext>
            </a:extLst>
          </p:cNvPr>
          <p:cNvSpPr/>
          <p:nvPr/>
        </p:nvSpPr>
        <p:spPr>
          <a:xfrm>
            <a:off x="945691" y="4220536"/>
            <a:ext cx="1613820" cy="362912"/>
          </a:xfrm>
          <a:prstGeom prst="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2</a:t>
            </a:r>
          </a:p>
        </p:txBody>
      </p:sp>
      <p:sp>
        <p:nvSpPr>
          <p:cNvPr id="38" name="Rectangle 37">
            <a:extLst>
              <a:ext uri="{FF2B5EF4-FFF2-40B4-BE49-F238E27FC236}">
                <a16:creationId xmlns:a16="http://schemas.microsoft.com/office/drawing/2014/main" id="{25043A93-782D-4F84-BCF3-53813735FF21}"/>
              </a:ext>
            </a:extLst>
          </p:cNvPr>
          <p:cNvSpPr/>
          <p:nvPr/>
        </p:nvSpPr>
        <p:spPr>
          <a:xfrm>
            <a:off x="945691" y="3771962"/>
            <a:ext cx="1613820" cy="362912"/>
          </a:xfrm>
          <a:prstGeom prst="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0x50000F</a:t>
            </a:r>
          </a:p>
        </p:txBody>
      </p:sp>
      <p:sp>
        <p:nvSpPr>
          <p:cNvPr id="40" name="Rectangle 39">
            <a:extLst>
              <a:ext uri="{FF2B5EF4-FFF2-40B4-BE49-F238E27FC236}">
                <a16:creationId xmlns:a16="http://schemas.microsoft.com/office/drawing/2014/main" id="{DA288F62-BE15-48A1-B2F0-F1E7146EBE82}"/>
              </a:ext>
              <a:ext uri="{C183D7F6-B498-43B3-948B-1728B52AA6E4}">
                <adec:decorative xmlns:adec="http://schemas.microsoft.com/office/drawing/2017/decorative" val="1"/>
              </a:ext>
            </a:extLst>
          </p:cNvPr>
          <p:cNvSpPr/>
          <p:nvPr/>
        </p:nvSpPr>
        <p:spPr>
          <a:xfrm>
            <a:off x="838200" y="2569473"/>
            <a:ext cx="1828801"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49" name="Rectangle 48">
            <a:extLst>
              <a:ext uri="{FF2B5EF4-FFF2-40B4-BE49-F238E27FC236}">
                <a16:creationId xmlns:a16="http://schemas.microsoft.com/office/drawing/2014/main" id="{FE4A7D51-8FDF-4753-8818-0157B046ADBC}"/>
              </a:ext>
            </a:extLst>
          </p:cNvPr>
          <p:cNvSpPr/>
          <p:nvPr/>
        </p:nvSpPr>
        <p:spPr>
          <a:xfrm>
            <a:off x="945691" y="3120132"/>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3</a:t>
            </a:r>
          </a:p>
        </p:txBody>
      </p:sp>
      <p:sp>
        <p:nvSpPr>
          <p:cNvPr id="50" name="Rectangle 49">
            <a:extLst>
              <a:ext uri="{FF2B5EF4-FFF2-40B4-BE49-F238E27FC236}">
                <a16:creationId xmlns:a16="http://schemas.microsoft.com/office/drawing/2014/main" id="{B9EC58B6-CC45-465E-BE93-9A63BC9C1C55}"/>
              </a:ext>
            </a:extLst>
          </p:cNvPr>
          <p:cNvSpPr/>
          <p:nvPr/>
        </p:nvSpPr>
        <p:spPr>
          <a:xfrm>
            <a:off x="945691" y="2671558"/>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0x500000</a:t>
            </a:r>
          </a:p>
        </p:txBody>
      </p:sp>
      <p:sp>
        <p:nvSpPr>
          <p:cNvPr id="51" name="Rectangle 50">
            <a:extLst>
              <a:ext uri="{FF2B5EF4-FFF2-40B4-BE49-F238E27FC236}">
                <a16:creationId xmlns:a16="http://schemas.microsoft.com/office/drawing/2014/main" id="{185A4E75-3E4D-48EC-AEA1-179B4E1E0930}"/>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53" name="Rectangle 52">
            <a:extLst>
              <a:ext uri="{FF2B5EF4-FFF2-40B4-BE49-F238E27FC236}">
                <a16:creationId xmlns:a16="http://schemas.microsoft.com/office/drawing/2014/main" id="{65546F6B-A765-4E30-AD83-B522BDDB4087}"/>
              </a:ext>
            </a:extLst>
          </p:cNvPr>
          <p:cNvSpPr/>
          <p:nvPr/>
        </p:nvSpPr>
        <p:spPr>
          <a:xfrm>
            <a:off x="3015124" y="4465682"/>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54" name="Straight Arrow Connector 53">
            <a:extLst>
              <a:ext uri="{FF2B5EF4-FFF2-40B4-BE49-F238E27FC236}">
                <a16:creationId xmlns:a16="http://schemas.microsoft.com/office/drawing/2014/main" id="{8519C484-338F-49A7-AB24-E91C219FC9FE}"/>
              </a:ext>
              <a:ext uri="{C183D7F6-B498-43B3-948B-1728B52AA6E4}">
                <adec:decorative xmlns:adec="http://schemas.microsoft.com/office/drawing/2017/decorative" val="1"/>
              </a:ext>
            </a:extLst>
          </p:cNvPr>
          <p:cNvCxnSpPr>
            <a:cxnSpLocks/>
            <a:stCxn id="53" idx="1"/>
          </p:cNvCxnSpPr>
          <p:nvPr/>
        </p:nvCxnSpPr>
        <p:spPr>
          <a:xfrm flipH="1">
            <a:off x="2684527" y="4694282"/>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4436B9C4-FF16-45CD-BAE9-E010B33B638C}"/>
              </a:ext>
            </a:extLst>
          </p:cNvPr>
          <p:cNvSpPr/>
          <p:nvPr/>
        </p:nvSpPr>
        <p:spPr>
          <a:xfrm>
            <a:off x="2189226" y="6026054"/>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X1: 1</a:t>
            </a:r>
          </a:p>
        </p:txBody>
      </p:sp>
      <p:sp>
        <p:nvSpPr>
          <p:cNvPr id="60" name="Rectangle 59">
            <a:extLst>
              <a:ext uri="{FF2B5EF4-FFF2-40B4-BE49-F238E27FC236}">
                <a16:creationId xmlns:a16="http://schemas.microsoft.com/office/drawing/2014/main" id="{D0EC7621-E3D6-4B1F-AB6E-ACE720857C34}"/>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fact(2)</a:t>
            </a:r>
          </a:p>
        </p:txBody>
      </p:sp>
      <p:sp>
        <p:nvSpPr>
          <p:cNvPr id="61" name="Rectangle 60">
            <a:extLst>
              <a:ext uri="{FF2B5EF4-FFF2-40B4-BE49-F238E27FC236}">
                <a16:creationId xmlns:a16="http://schemas.microsoft.com/office/drawing/2014/main" id="{475D8A84-2B3F-4E99-9C15-F0DFEC4CF938}"/>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2</a:t>
            </a:r>
          </a:p>
        </p:txBody>
      </p:sp>
      <p:sp>
        <p:nvSpPr>
          <p:cNvPr id="62" name="Rectangle 61">
            <a:extLst>
              <a:ext uri="{FF2B5EF4-FFF2-40B4-BE49-F238E27FC236}">
                <a16:creationId xmlns:a16="http://schemas.microsoft.com/office/drawing/2014/main" id="{AB7FC83A-75E5-4BB2-AB7D-C99086A529C2}"/>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0x50000F</a:t>
            </a:r>
          </a:p>
        </p:txBody>
      </p:sp>
      <p:sp>
        <p:nvSpPr>
          <p:cNvPr id="65" name="Rectangle 64">
            <a:extLst>
              <a:ext uri="{FF2B5EF4-FFF2-40B4-BE49-F238E27FC236}">
                <a16:creationId xmlns:a16="http://schemas.microsoft.com/office/drawing/2014/main" id="{B0BD3318-67AB-431D-B6B0-1A10A1A2995B}"/>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6" name="Group 65">
            <a:extLst>
              <a:ext uri="{FF2B5EF4-FFF2-40B4-BE49-F238E27FC236}">
                <a16:creationId xmlns:a16="http://schemas.microsoft.com/office/drawing/2014/main" id="{21BE062D-C6CC-4937-ACA0-A45729253E31}"/>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67" name="Oval 66">
              <a:extLst>
                <a:ext uri="{FF2B5EF4-FFF2-40B4-BE49-F238E27FC236}">
                  <a16:creationId xmlns:a16="http://schemas.microsoft.com/office/drawing/2014/main" id="{B8ECDCDB-AA19-46CD-9BB0-9BDDB69EB010}"/>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Multiplication Sign 67">
              <a:extLst>
                <a:ext uri="{FF2B5EF4-FFF2-40B4-BE49-F238E27FC236}">
                  <a16:creationId xmlns:a16="http://schemas.microsoft.com/office/drawing/2014/main" id="{75314C70-A08C-4BA8-9EC8-63A986D6FC44}"/>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534E486B-EFBC-4572-85EF-B1B0C592981D}"/>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alpha val="20000"/>
                  </a:schemeClr>
                </a:solidFill>
                <a:latin typeface="Consolas" panose="020B0609020204030204" pitchFamily="49" charset="0"/>
              </a:rPr>
              <a:t>FACT:</a:t>
            </a:r>
            <a:r>
              <a:rPr lang="en-US" sz="1450" dirty="0">
                <a:solidFill>
                  <a:schemeClr val="lt1">
                    <a:alpha val="20000"/>
                  </a:schemeClr>
                </a:solidFill>
                <a:latin typeface="Consolas" panose="020B0609020204030204" pitchFamily="49" charset="0"/>
              </a:rPr>
              <a:t>	//argument is in X0</a:t>
            </a:r>
          </a:p>
          <a:p>
            <a:pPr>
              <a:defRPr sz="2000"/>
            </a:pPr>
            <a:r>
              <a:rPr lang="en-US" sz="1450" dirty="0">
                <a:solidFill>
                  <a:schemeClr val="accent3">
                    <a:alpha val="20000"/>
                  </a:schemeClr>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alpha val="20000"/>
                  </a:schemeClr>
                </a:solidFill>
                <a:latin typeface="Consolas" panose="020B0609020204030204" pitchFamily="49" charset="0"/>
              </a:rPr>
              <a:t>	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alpha val="20000"/>
                  </a:schemeClr>
                </a:solidFill>
                <a:latin typeface="Consolas" panose="020B0609020204030204" pitchFamily="49" charset="0"/>
              </a:rPr>
              <a:t>	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alpha val="20000"/>
                  </a:schemeClr>
                </a:solidFill>
                <a:latin typeface="Consolas" panose="020B0609020204030204" pitchFamily="49" charset="0"/>
              </a:rPr>
              <a:t>	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alpha val="20000"/>
                  </a:schemeClr>
                </a:solidFill>
                <a:latin typeface="Consolas" panose="020B0609020204030204" pitchFamily="49" charset="0"/>
              </a:rPr>
              <a:t>	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solidFill>
                <a:latin typeface="Consolas" panose="020B0609020204030204" pitchFamily="49" charset="0"/>
              </a:rPr>
              <a:t>	ADD SP, SP, #16  </a:t>
            </a:r>
            <a:r>
              <a:rPr lang="en-US" sz="1450" dirty="0">
                <a:solidFill>
                  <a:schemeClr val="bg2">
                    <a:lumMod val="95000"/>
                  </a:schemeClr>
                </a:solidFill>
                <a:latin typeface="Consolas" panose="020B0609020204030204" pitchFamily="49" charset="0"/>
              </a:rPr>
              <a:t>  //restore stack pointer</a:t>
            </a:r>
          </a:p>
          <a:p>
            <a:r>
              <a:rPr lang="en-US" sz="1450" dirty="0">
                <a:solidFill>
                  <a:schemeClr val="accent3"/>
                </a:solidFill>
                <a:latin typeface="Consolas" panose="020B0609020204030204" pitchFamily="49" charset="0"/>
              </a:rPr>
              <a:t>	</a:t>
            </a:r>
            <a:r>
              <a:rPr lang="en-US" sz="1450" dirty="0">
                <a:solidFill>
                  <a:schemeClr val="accent3">
                    <a:alpha val="20000"/>
                  </a:schemeClr>
                </a:solidFill>
                <a:latin typeface="Consolas" panose="020B0609020204030204" pitchFamily="49" charset="0"/>
              </a:rPr>
              <a:t>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Tree>
    <p:extLst>
      <p:ext uri="{BB962C8B-B14F-4D97-AF65-F5344CB8AC3E}">
        <p14:creationId xmlns:p14="http://schemas.microsoft.com/office/powerpoint/2010/main" val="3008374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9" name="Rectangle 28">
            <a:extLst>
              <a:ext uri="{FF2B5EF4-FFF2-40B4-BE49-F238E27FC236}">
                <a16:creationId xmlns:a16="http://schemas.microsoft.com/office/drawing/2014/main" id="{0C50ACCB-D7DE-4B6E-A818-2BEFFCAD49F0}"/>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1" name="Rectangle 30">
            <a:extLst>
              <a:ext uri="{FF2B5EF4-FFF2-40B4-BE49-F238E27FC236}">
                <a16:creationId xmlns:a16="http://schemas.microsoft.com/office/drawing/2014/main" id="{974D56FE-25FE-4DEE-9619-807C06F0B98F}"/>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5" name="Rectangle 34">
            <a:extLst>
              <a:ext uri="{FF2B5EF4-FFF2-40B4-BE49-F238E27FC236}">
                <a16:creationId xmlns:a16="http://schemas.microsoft.com/office/drawing/2014/main" id="{FE4E1337-DFF3-49D0-BF6D-BEF1873F4493}"/>
              </a:ext>
              <a:ext uri="{C183D7F6-B498-43B3-948B-1728B52AA6E4}">
                <adec:decorative xmlns:adec="http://schemas.microsoft.com/office/drawing/2017/decorative" val="1"/>
              </a:ext>
            </a:extLst>
          </p:cNvPr>
          <p:cNvSpPr/>
          <p:nvPr/>
        </p:nvSpPr>
        <p:spPr>
          <a:xfrm>
            <a:off x="838200" y="2569473"/>
            <a:ext cx="1828801"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38" name="Rectangle 37">
            <a:extLst>
              <a:ext uri="{FF2B5EF4-FFF2-40B4-BE49-F238E27FC236}">
                <a16:creationId xmlns:a16="http://schemas.microsoft.com/office/drawing/2014/main" id="{B10538B0-5DA8-45E4-B71F-53727DFDA8A0}"/>
              </a:ext>
            </a:extLst>
          </p:cNvPr>
          <p:cNvSpPr/>
          <p:nvPr/>
        </p:nvSpPr>
        <p:spPr>
          <a:xfrm>
            <a:off x="945691" y="3120132"/>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3</a:t>
            </a:r>
          </a:p>
        </p:txBody>
      </p:sp>
      <p:sp>
        <p:nvSpPr>
          <p:cNvPr id="39" name="Rectangle 38">
            <a:extLst>
              <a:ext uri="{FF2B5EF4-FFF2-40B4-BE49-F238E27FC236}">
                <a16:creationId xmlns:a16="http://schemas.microsoft.com/office/drawing/2014/main" id="{5418DFD3-193C-4791-9196-681C445E567F}"/>
              </a:ext>
            </a:extLst>
          </p:cNvPr>
          <p:cNvSpPr/>
          <p:nvPr/>
        </p:nvSpPr>
        <p:spPr>
          <a:xfrm>
            <a:off x="945691" y="2671558"/>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0x500000</a:t>
            </a:r>
          </a:p>
        </p:txBody>
      </p:sp>
      <p:sp>
        <p:nvSpPr>
          <p:cNvPr id="40" name="Rectangle 39">
            <a:extLst>
              <a:ext uri="{FF2B5EF4-FFF2-40B4-BE49-F238E27FC236}">
                <a16:creationId xmlns:a16="http://schemas.microsoft.com/office/drawing/2014/main" id="{349FF6E1-A360-4368-9C27-196F2C43F133}"/>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46" name="Rectangle 45">
            <a:extLst>
              <a:ext uri="{FF2B5EF4-FFF2-40B4-BE49-F238E27FC236}">
                <a16:creationId xmlns:a16="http://schemas.microsoft.com/office/drawing/2014/main" id="{090C3398-A005-41D3-8D16-E6CF27062680}"/>
              </a:ext>
            </a:extLst>
          </p:cNvPr>
          <p:cNvSpPr/>
          <p:nvPr/>
        </p:nvSpPr>
        <p:spPr>
          <a:xfrm>
            <a:off x="3015124" y="3397675"/>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47" name="Straight Arrow Connector 46">
            <a:extLst>
              <a:ext uri="{FF2B5EF4-FFF2-40B4-BE49-F238E27FC236}">
                <a16:creationId xmlns:a16="http://schemas.microsoft.com/office/drawing/2014/main" id="{17796E65-D510-468F-8EB2-5984706F2F99}"/>
              </a:ext>
              <a:ext uri="{C183D7F6-B498-43B3-948B-1728B52AA6E4}">
                <adec:decorative xmlns:adec="http://schemas.microsoft.com/office/drawing/2017/decorative" val="1"/>
              </a:ext>
            </a:extLst>
          </p:cNvPr>
          <p:cNvCxnSpPr>
            <a:cxnSpLocks/>
            <a:stCxn id="46" idx="1"/>
          </p:cNvCxnSpPr>
          <p:nvPr/>
        </p:nvCxnSpPr>
        <p:spPr>
          <a:xfrm flipH="1">
            <a:off x="2684527" y="3626275"/>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51D9A2AF-04A0-4D68-90D4-0CDAE6CD2EE6}"/>
              </a:ext>
            </a:extLst>
          </p:cNvPr>
          <p:cNvSpPr/>
          <p:nvPr/>
        </p:nvSpPr>
        <p:spPr>
          <a:xfrm>
            <a:off x="2189226" y="6026054"/>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X1: 1</a:t>
            </a:r>
          </a:p>
        </p:txBody>
      </p:sp>
      <p:sp>
        <p:nvSpPr>
          <p:cNvPr id="57" name="Rectangle 56">
            <a:extLst>
              <a:ext uri="{FF2B5EF4-FFF2-40B4-BE49-F238E27FC236}">
                <a16:creationId xmlns:a16="http://schemas.microsoft.com/office/drawing/2014/main" id="{5632CCB6-7245-484F-B6E4-E382686819A5}"/>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fact(2)</a:t>
            </a:r>
          </a:p>
        </p:txBody>
      </p:sp>
      <p:sp>
        <p:nvSpPr>
          <p:cNvPr id="58" name="Rectangle 57">
            <a:extLst>
              <a:ext uri="{FF2B5EF4-FFF2-40B4-BE49-F238E27FC236}">
                <a16:creationId xmlns:a16="http://schemas.microsoft.com/office/drawing/2014/main" id="{2011E13E-673E-4A2A-9428-AD44F2AAC8B1}"/>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2</a:t>
            </a:r>
          </a:p>
        </p:txBody>
      </p:sp>
      <p:sp>
        <p:nvSpPr>
          <p:cNvPr id="59" name="Rectangle 58">
            <a:extLst>
              <a:ext uri="{FF2B5EF4-FFF2-40B4-BE49-F238E27FC236}">
                <a16:creationId xmlns:a16="http://schemas.microsoft.com/office/drawing/2014/main" id="{776009A9-3703-486A-9F2F-63BF28582FD2}"/>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0x50000F</a:t>
            </a:r>
          </a:p>
        </p:txBody>
      </p:sp>
      <p:sp>
        <p:nvSpPr>
          <p:cNvPr id="62" name="Rectangle 61">
            <a:extLst>
              <a:ext uri="{FF2B5EF4-FFF2-40B4-BE49-F238E27FC236}">
                <a16:creationId xmlns:a16="http://schemas.microsoft.com/office/drawing/2014/main" id="{A08F7C8B-7912-4F4B-A546-DD2BD67B5D27}"/>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2">
            <a:extLst>
              <a:ext uri="{FF2B5EF4-FFF2-40B4-BE49-F238E27FC236}">
                <a16:creationId xmlns:a16="http://schemas.microsoft.com/office/drawing/2014/main" id="{AF969EB4-EFE2-4779-8EBA-E7DB8C7F1612}"/>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64" name="Oval 63">
              <a:extLst>
                <a:ext uri="{FF2B5EF4-FFF2-40B4-BE49-F238E27FC236}">
                  <a16:creationId xmlns:a16="http://schemas.microsoft.com/office/drawing/2014/main" id="{E8308519-CF7B-40D1-9F80-50B34502183E}"/>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Multiplication Sign 64">
              <a:extLst>
                <a:ext uri="{FF2B5EF4-FFF2-40B4-BE49-F238E27FC236}">
                  <a16:creationId xmlns:a16="http://schemas.microsoft.com/office/drawing/2014/main" id="{930D170B-493B-41E7-94DF-13524A8BCCC1}"/>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a:extLst>
              <a:ext uri="{FF2B5EF4-FFF2-40B4-BE49-F238E27FC236}">
                <a16:creationId xmlns:a16="http://schemas.microsoft.com/office/drawing/2014/main" id="{BAAD1DC0-E9BF-4CCC-AAA6-25E13EF2F199}"/>
              </a:ext>
              <a:ext uri="{C183D7F6-B498-43B3-948B-1728B52AA6E4}">
                <adec:decorative xmlns:adec="http://schemas.microsoft.com/office/drawing/2017/decorative" val="1"/>
              </a:ext>
            </a:extLst>
          </p:cNvPr>
          <p:cNvSpPr/>
          <p:nvPr/>
        </p:nvSpPr>
        <p:spPr>
          <a:xfrm>
            <a:off x="838200" y="3648076"/>
            <a:ext cx="1828801" cy="173628"/>
          </a:xfrm>
          <a:prstGeom prst="rect">
            <a:avLst/>
          </a:prstGeom>
          <a:solidFill>
            <a:schemeClr val="accent3">
              <a:alpha val="0"/>
            </a:schemeClr>
          </a:solidFill>
          <a:ln w="38100">
            <a:solidFill>
              <a:schemeClr val="accent3">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alpha val="0"/>
                </a:schemeClr>
              </a:solidFill>
            </a:endParaRPr>
          </a:p>
        </p:txBody>
      </p:sp>
      <p:sp>
        <p:nvSpPr>
          <p:cNvPr id="68" name="Rectangle 67">
            <a:extLst>
              <a:ext uri="{FF2B5EF4-FFF2-40B4-BE49-F238E27FC236}">
                <a16:creationId xmlns:a16="http://schemas.microsoft.com/office/drawing/2014/main" id="{2C5F6BC4-8FA0-4E64-870C-0E1FC604123C}"/>
              </a:ext>
            </a:extLst>
          </p:cNvPr>
          <p:cNvSpPr/>
          <p:nvPr/>
        </p:nvSpPr>
        <p:spPr>
          <a:xfrm>
            <a:off x="945691" y="3742129"/>
            <a:ext cx="1613820" cy="59625"/>
          </a:xfrm>
          <a:prstGeom prst="rect">
            <a:avLst/>
          </a:prstGeom>
          <a:solidFill>
            <a:schemeClr val="accent3">
              <a:lumMod val="20000"/>
              <a:lumOff val="80000"/>
              <a:alpha val="0"/>
            </a:schemeClr>
          </a:solidFill>
          <a:ln w="38100">
            <a:solidFill>
              <a:schemeClr val="accent3">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alpha val="0"/>
                  </a:schemeClr>
                </a:solidFill>
                <a:latin typeface="+mj-lt"/>
              </a:rPr>
              <a:t>2</a:t>
            </a:r>
          </a:p>
        </p:txBody>
      </p:sp>
      <p:sp>
        <p:nvSpPr>
          <p:cNvPr id="69" name="Rectangle 68">
            <a:extLst>
              <a:ext uri="{FF2B5EF4-FFF2-40B4-BE49-F238E27FC236}">
                <a16:creationId xmlns:a16="http://schemas.microsoft.com/office/drawing/2014/main" id="{93DB0FD1-2F28-4FC7-9825-4E6699C4BF87}"/>
              </a:ext>
            </a:extLst>
          </p:cNvPr>
          <p:cNvSpPr/>
          <p:nvPr/>
        </p:nvSpPr>
        <p:spPr>
          <a:xfrm>
            <a:off x="945691" y="3668430"/>
            <a:ext cx="1613820" cy="59625"/>
          </a:xfrm>
          <a:prstGeom prst="rect">
            <a:avLst/>
          </a:prstGeom>
          <a:solidFill>
            <a:schemeClr val="accent3">
              <a:lumMod val="20000"/>
              <a:lumOff val="80000"/>
              <a:alpha val="0"/>
            </a:schemeClr>
          </a:solidFill>
          <a:ln w="38100">
            <a:solidFill>
              <a:schemeClr val="accent3">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alpha val="0"/>
                  </a:schemeClr>
                </a:solidFill>
                <a:latin typeface="+mj-lt"/>
              </a:rPr>
              <a:t>0x50000F</a:t>
            </a:r>
          </a:p>
        </p:txBody>
      </p:sp>
      <p:sp>
        <p:nvSpPr>
          <p:cNvPr id="30" name="Rectangle 29">
            <a:extLst>
              <a:ext uri="{FF2B5EF4-FFF2-40B4-BE49-F238E27FC236}">
                <a16:creationId xmlns:a16="http://schemas.microsoft.com/office/drawing/2014/main" id="{D69D37C9-5315-4D1A-AE66-E122B4A0469F}"/>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alpha val="20000"/>
                  </a:schemeClr>
                </a:solidFill>
                <a:latin typeface="Consolas" panose="020B0609020204030204" pitchFamily="49" charset="0"/>
              </a:rPr>
              <a:t>FACT:</a:t>
            </a:r>
            <a:r>
              <a:rPr lang="en-US" sz="1450" dirty="0">
                <a:solidFill>
                  <a:schemeClr val="lt1">
                    <a:alpha val="20000"/>
                  </a:schemeClr>
                </a:solidFill>
                <a:latin typeface="Consolas" panose="020B0609020204030204" pitchFamily="49" charset="0"/>
              </a:rPr>
              <a:t>	//argument is in X0</a:t>
            </a:r>
          </a:p>
          <a:p>
            <a:pPr>
              <a:defRPr sz="2000"/>
            </a:pPr>
            <a:r>
              <a:rPr lang="en-US" sz="1450" dirty="0">
                <a:solidFill>
                  <a:schemeClr val="accent3">
                    <a:alpha val="20000"/>
                  </a:schemeClr>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alpha val="20000"/>
                  </a:schemeClr>
                </a:solidFill>
                <a:latin typeface="Consolas" panose="020B0609020204030204" pitchFamily="49" charset="0"/>
              </a:rPr>
              <a:t>	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alpha val="20000"/>
                  </a:schemeClr>
                </a:solidFill>
                <a:latin typeface="Consolas" panose="020B0609020204030204" pitchFamily="49" charset="0"/>
              </a:rPr>
              <a:t>	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alpha val="20000"/>
                  </a:schemeClr>
                </a:solidFill>
                <a:latin typeface="Consolas" panose="020B0609020204030204" pitchFamily="49" charset="0"/>
              </a:rPr>
              <a:t>	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alpha val="20000"/>
                  </a:schemeClr>
                </a:solidFill>
                <a:latin typeface="Consolas" panose="020B0609020204030204" pitchFamily="49" charset="0"/>
              </a:rPr>
              <a:t>	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solidFill>
                <a:latin typeface="Consolas" panose="020B0609020204030204" pitchFamily="49" charset="0"/>
              </a:rPr>
              <a:t>	ADD SP, SP, #16  </a:t>
            </a:r>
            <a:r>
              <a:rPr lang="en-US" sz="1450" dirty="0">
                <a:solidFill>
                  <a:schemeClr val="bg2">
                    <a:lumMod val="95000"/>
                  </a:schemeClr>
                </a:solidFill>
                <a:latin typeface="Consolas" panose="020B0609020204030204" pitchFamily="49" charset="0"/>
              </a:rPr>
              <a:t>  //restore stack pointer</a:t>
            </a:r>
          </a:p>
          <a:p>
            <a:r>
              <a:rPr lang="en-US" sz="1450" dirty="0">
                <a:solidFill>
                  <a:schemeClr val="accent3"/>
                </a:solidFill>
                <a:latin typeface="Consolas" panose="020B0609020204030204" pitchFamily="49" charset="0"/>
              </a:rPr>
              <a:t>	</a:t>
            </a:r>
            <a:r>
              <a:rPr lang="en-US" sz="1450" dirty="0">
                <a:solidFill>
                  <a:schemeClr val="accent3">
                    <a:alpha val="20000"/>
                  </a:schemeClr>
                </a:solidFill>
                <a:latin typeface="Consolas" panose="020B0609020204030204" pitchFamily="49" charset="0"/>
              </a:rPr>
              <a:t>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Tree>
    <p:extLst>
      <p:ext uri="{BB962C8B-B14F-4D97-AF65-F5344CB8AC3E}">
        <p14:creationId xmlns:p14="http://schemas.microsoft.com/office/powerpoint/2010/main" val="281318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9" name="Rectangle 28">
            <a:extLst>
              <a:ext uri="{FF2B5EF4-FFF2-40B4-BE49-F238E27FC236}">
                <a16:creationId xmlns:a16="http://schemas.microsoft.com/office/drawing/2014/main" id="{D7186A54-4056-44EB-B25B-0BFDB1BDF8C0}"/>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1" name="Rectangle 30">
            <a:extLst>
              <a:ext uri="{FF2B5EF4-FFF2-40B4-BE49-F238E27FC236}">
                <a16:creationId xmlns:a16="http://schemas.microsoft.com/office/drawing/2014/main" id="{21D0D503-3D32-460B-941C-4E06201A62DE}"/>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3" name="Rectangle 32">
            <a:extLst>
              <a:ext uri="{FF2B5EF4-FFF2-40B4-BE49-F238E27FC236}">
                <a16:creationId xmlns:a16="http://schemas.microsoft.com/office/drawing/2014/main" id="{817B2038-0706-4790-A09F-7783D21D2FE9}"/>
              </a:ext>
              <a:ext uri="{C183D7F6-B498-43B3-948B-1728B52AA6E4}">
                <adec:decorative xmlns:adec="http://schemas.microsoft.com/office/drawing/2017/decorative" val="1"/>
              </a:ext>
            </a:extLst>
          </p:cNvPr>
          <p:cNvSpPr/>
          <p:nvPr/>
        </p:nvSpPr>
        <p:spPr>
          <a:xfrm>
            <a:off x="838200" y="2569473"/>
            <a:ext cx="1828801"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35" name="Rectangle 34">
            <a:extLst>
              <a:ext uri="{FF2B5EF4-FFF2-40B4-BE49-F238E27FC236}">
                <a16:creationId xmlns:a16="http://schemas.microsoft.com/office/drawing/2014/main" id="{47269C44-9E48-4955-BA08-E01798AD182F}"/>
              </a:ext>
            </a:extLst>
          </p:cNvPr>
          <p:cNvSpPr/>
          <p:nvPr/>
        </p:nvSpPr>
        <p:spPr>
          <a:xfrm>
            <a:off x="945691" y="3120132"/>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3</a:t>
            </a:r>
          </a:p>
        </p:txBody>
      </p:sp>
      <p:sp>
        <p:nvSpPr>
          <p:cNvPr id="38" name="Rectangle 37">
            <a:extLst>
              <a:ext uri="{FF2B5EF4-FFF2-40B4-BE49-F238E27FC236}">
                <a16:creationId xmlns:a16="http://schemas.microsoft.com/office/drawing/2014/main" id="{71B4590F-1895-4149-9ECC-61D05B3F7CAE}"/>
              </a:ext>
            </a:extLst>
          </p:cNvPr>
          <p:cNvSpPr/>
          <p:nvPr/>
        </p:nvSpPr>
        <p:spPr>
          <a:xfrm>
            <a:off x="945691" y="2671558"/>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0x500000</a:t>
            </a:r>
          </a:p>
        </p:txBody>
      </p:sp>
      <p:sp>
        <p:nvSpPr>
          <p:cNvPr id="39" name="Rectangle 38">
            <a:extLst>
              <a:ext uri="{FF2B5EF4-FFF2-40B4-BE49-F238E27FC236}">
                <a16:creationId xmlns:a16="http://schemas.microsoft.com/office/drawing/2014/main" id="{8CDF8A5D-6354-4DDD-B3D9-1FDFE55D5BCB}"/>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45" name="Rectangle 44">
            <a:extLst>
              <a:ext uri="{FF2B5EF4-FFF2-40B4-BE49-F238E27FC236}">
                <a16:creationId xmlns:a16="http://schemas.microsoft.com/office/drawing/2014/main" id="{6DBD5F47-98D7-4A19-B685-7BC78400E0F3}"/>
              </a:ext>
            </a:extLst>
          </p:cNvPr>
          <p:cNvSpPr/>
          <p:nvPr/>
        </p:nvSpPr>
        <p:spPr>
          <a:xfrm>
            <a:off x="3015124" y="3397675"/>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46" name="Straight Arrow Connector 45">
            <a:extLst>
              <a:ext uri="{FF2B5EF4-FFF2-40B4-BE49-F238E27FC236}">
                <a16:creationId xmlns:a16="http://schemas.microsoft.com/office/drawing/2014/main" id="{2CAECA94-6451-46FA-A1E1-C61434F9A5AD}"/>
              </a:ext>
              <a:ext uri="{C183D7F6-B498-43B3-948B-1728B52AA6E4}">
                <adec:decorative xmlns:adec="http://schemas.microsoft.com/office/drawing/2017/decorative" val="1"/>
              </a:ext>
            </a:extLst>
          </p:cNvPr>
          <p:cNvCxnSpPr>
            <a:cxnSpLocks/>
            <a:stCxn id="45" idx="1"/>
          </p:cNvCxnSpPr>
          <p:nvPr/>
        </p:nvCxnSpPr>
        <p:spPr>
          <a:xfrm flipH="1">
            <a:off x="2684527" y="3626275"/>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8BE2BC1-DE4A-4CFA-BA9E-03BE731AAB0C}"/>
              </a:ext>
            </a:extLst>
          </p:cNvPr>
          <p:cNvSpPr/>
          <p:nvPr/>
        </p:nvSpPr>
        <p:spPr>
          <a:xfrm>
            <a:off x="2189226" y="6026054"/>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X1: 1</a:t>
            </a:r>
          </a:p>
        </p:txBody>
      </p:sp>
      <p:sp>
        <p:nvSpPr>
          <p:cNvPr id="48" name="Rectangle 47">
            <a:extLst>
              <a:ext uri="{FF2B5EF4-FFF2-40B4-BE49-F238E27FC236}">
                <a16:creationId xmlns:a16="http://schemas.microsoft.com/office/drawing/2014/main" id="{27B34822-61DF-4F47-A6AD-C324E5D320D1}"/>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fact(2)</a:t>
            </a:r>
          </a:p>
        </p:txBody>
      </p:sp>
      <p:sp>
        <p:nvSpPr>
          <p:cNvPr id="49" name="Rectangle 48">
            <a:extLst>
              <a:ext uri="{FF2B5EF4-FFF2-40B4-BE49-F238E27FC236}">
                <a16:creationId xmlns:a16="http://schemas.microsoft.com/office/drawing/2014/main" id="{B80A3EC2-7F31-45D8-8AC8-FD00E0539965}"/>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2</a:t>
            </a:r>
          </a:p>
        </p:txBody>
      </p:sp>
      <p:sp>
        <p:nvSpPr>
          <p:cNvPr id="50" name="Rectangle 49">
            <a:extLst>
              <a:ext uri="{FF2B5EF4-FFF2-40B4-BE49-F238E27FC236}">
                <a16:creationId xmlns:a16="http://schemas.microsoft.com/office/drawing/2014/main" id="{0C815E6E-A4D5-4E91-965F-4E1AA0C1149F}"/>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0x50000F</a:t>
            </a:r>
          </a:p>
        </p:txBody>
      </p:sp>
      <p:sp>
        <p:nvSpPr>
          <p:cNvPr id="53" name="Rectangle 52">
            <a:extLst>
              <a:ext uri="{FF2B5EF4-FFF2-40B4-BE49-F238E27FC236}">
                <a16:creationId xmlns:a16="http://schemas.microsoft.com/office/drawing/2014/main" id="{E468BC9D-4D8F-4600-AC6A-50A5B4A8B114}"/>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F014BC78-0D00-4736-9071-05063013467A}"/>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55" name="Oval 54">
              <a:extLst>
                <a:ext uri="{FF2B5EF4-FFF2-40B4-BE49-F238E27FC236}">
                  <a16:creationId xmlns:a16="http://schemas.microsoft.com/office/drawing/2014/main" id="{633BE4BC-22C3-4A48-BA2E-6EA6977BE461}"/>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Multiplication Sign 55">
              <a:extLst>
                <a:ext uri="{FF2B5EF4-FFF2-40B4-BE49-F238E27FC236}">
                  <a16:creationId xmlns:a16="http://schemas.microsoft.com/office/drawing/2014/main" id="{95A86D3C-3A50-463D-A837-E4DD3C357E18}"/>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47D12581-B55F-4F21-B5BB-82D747BF433C}"/>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alpha val="20000"/>
                  </a:schemeClr>
                </a:solidFill>
                <a:latin typeface="Consolas" panose="020B0609020204030204" pitchFamily="49" charset="0"/>
              </a:rPr>
              <a:t>FACT:</a:t>
            </a:r>
            <a:r>
              <a:rPr lang="en-US" sz="1450" dirty="0">
                <a:solidFill>
                  <a:schemeClr val="lt1">
                    <a:alpha val="20000"/>
                  </a:schemeClr>
                </a:solidFill>
                <a:latin typeface="Consolas" panose="020B0609020204030204" pitchFamily="49" charset="0"/>
              </a:rPr>
              <a:t>	//argument is in X0</a:t>
            </a:r>
          </a:p>
          <a:p>
            <a:pPr>
              <a:defRPr sz="2000"/>
            </a:pPr>
            <a:r>
              <a:rPr lang="en-US" sz="1450" dirty="0">
                <a:solidFill>
                  <a:schemeClr val="accent3">
                    <a:alpha val="20000"/>
                  </a:schemeClr>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alpha val="20000"/>
                  </a:schemeClr>
                </a:solidFill>
                <a:latin typeface="Consolas" panose="020B0609020204030204" pitchFamily="49" charset="0"/>
              </a:rPr>
              <a:t>	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alpha val="20000"/>
                  </a:schemeClr>
                </a:solidFill>
                <a:latin typeface="Consolas" panose="020B0609020204030204" pitchFamily="49" charset="0"/>
              </a:rPr>
              <a:t>	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alpha val="20000"/>
                  </a:schemeClr>
                </a:solidFill>
                <a:latin typeface="Consolas" panose="020B0609020204030204" pitchFamily="49" charset="0"/>
              </a:rPr>
              <a:t>	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alpha val="20000"/>
                  </a:schemeClr>
                </a:solidFill>
                <a:latin typeface="Consolas" panose="020B0609020204030204" pitchFamily="49" charset="0"/>
              </a:rPr>
              <a:t>	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alpha val="20000"/>
                  </a:schemeClr>
                </a:solidFill>
                <a:latin typeface="Consolas" panose="020B0609020204030204" pitchFamily="49" charset="0"/>
              </a:rPr>
              <a:t>	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solidFill>
                <a:latin typeface="Consolas" panose="020B0609020204030204" pitchFamily="49" charset="0"/>
              </a:rPr>
              <a:t>	MUL X1, X0, X1   </a:t>
            </a:r>
            <a:r>
              <a:rPr lang="en-US" sz="1450" dirty="0">
                <a:solidFill>
                  <a:schemeClr val="bg2">
                    <a:lumMod val="95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Tree>
    <p:extLst>
      <p:ext uri="{BB962C8B-B14F-4D97-AF65-F5344CB8AC3E}">
        <p14:creationId xmlns:p14="http://schemas.microsoft.com/office/powerpoint/2010/main" val="23284856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9" name="Rectangle 28">
            <a:extLst>
              <a:ext uri="{FF2B5EF4-FFF2-40B4-BE49-F238E27FC236}">
                <a16:creationId xmlns:a16="http://schemas.microsoft.com/office/drawing/2014/main" id="{36917B16-F3E6-4418-AB9F-E234A9D32EB5}"/>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1" name="Rectangle 30">
            <a:extLst>
              <a:ext uri="{FF2B5EF4-FFF2-40B4-BE49-F238E27FC236}">
                <a16:creationId xmlns:a16="http://schemas.microsoft.com/office/drawing/2014/main" id="{15D6DD41-ABB2-44F4-8B98-DFD6B3B804FD}"/>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3" name="Rectangle 32">
            <a:extLst>
              <a:ext uri="{FF2B5EF4-FFF2-40B4-BE49-F238E27FC236}">
                <a16:creationId xmlns:a16="http://schemas.microsoft.com/office/drawing/2014/main" id="{D8E06C54-6F01-4BDC-9370-CF0ECD0EAE2B}"/>
              </a:ext>
              <a:ext uri="{C183D7F6-B498-43B3-948B-1728B52AA6E4}">
                <adec:decorative xmlns:adec="http://schemas.microsoft.com/office/drawing/2017/decorative" val="1"/>
              </a:ext>
            </a:extLst>
          </p:cNvPr>
          <p:cNvSpPr/>
          <p:nvPr/>
        </p:nvSpPr>
        <p:spPr>
          <a:xfrm>
            <a:off x="838200" y="2569473"/>
            <a:ext cx="1828801"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35" name="Rectangle 34">
            <a:extLst>
              <a:ext uri="{FF2B5EF4-FFF2-40B4-BE49-F238E27FC236}">
                <a16:creationId xmlns:a16="http://schemas.microsoft.com/office/drawing/2014/main" id="{4FF986E6-C98C-4E59-892F-F88A80AB275B}"/>
              </a:ext>
            </a:extLst>
          </p:cNvPr>
          <p:cNvSpPr/>
          <p:nvPr/>
        </p:nvSpPr>
        <p:spPr>
          <a:xfrm>
            <a:off x="945691" y="3120132"/>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3</a:t>
            </a:r>
          </a:p>
        </p:txBody>
      </p:sp>
      <p:sp>
        <p:nvSpPr>
          <p:cNvPr id="38" name="Rectangle 37">
            <a:extLst>
              <a:ext uri="{FF2B5EF4-FFF2-40B4-BE49-F238E27FC236}">
                <a16:creationId xmlns:a16="http://schemas.microsoft.com/office/drawing/2014/main" id="{A4EE7D21-3458-43EB-9804-98622A699A58}"/>
              </a:ext>
            </a:extLst>
          </p:cNvPr>
          <p:cNvSpPr/>
          <p:nvPr/>
        </p:nvSpPr>
        <p:spPr>
          <a:xfrm>
            <a:off x="945691" y="2671558"/>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0x500000</a:t>
            </a:r>
          </a:p>
        </p:txBody>
      </p:sp>
      <p:sp>
        <p:nvSpPr>
          <p:cNvPr id="39" name="Rectangle 38">
            <a:extLst>
              <a:ext uri="{FF2B5EF4-FFF2-40B4-BE49-F238E27FC236}">
                <a16:creationId xmlns:a16="http://schemas.microsoft.com/office/drawing/2014/main" id="{E0EC1CD6-5283-4C13-B3E2-FA5FD76F532C}"/>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45" name="Rectangle 44">
            <a:extLst>
              <a:ext uri="{FF2B5EF4-FFF2-40B4-BE49-F238E27FC236}">
                <a16:creationId xmlns:a16="http://schemas.microsoft.com/office/drawing/2014/main" id="{9C76E149-04B3-4CE6-8001-81F83B2987C5}"/>
              </a:ext>
            </a:extLst>
          </p:cNvPr>
          <p:cNvSpPr/>
          <p:nvPr/>
        </p:nvSpPr>
        <p:spPr>
          <a:xfrm>
            <a:off x="3015124" y="3397675"/>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46" name="Straight Arrow Connector 45">
            <a:extLst>
              <a:ext uri="{FF2B5EF4-FFF2-40B4-BE49-F238E27FC236}">
                <a16:creationId xmlns:a16="http://schemas.microsoft.com/office/drawing/2014/main" id="{B0859CA0-47C1-4EE8-A098-A313BC0CA3CE}"/>
              </a:ext>
              <a:ext uri="{C183D7F6-B498-43B3-948B-1728B52AA6E4}">
                <adec:decorative xmlns:adec="http://schemas.microsoft.com/office/drawing/2017/decorative" val="1"/>
              </a:ext>
            </a:extLst>
          </p:cNvPr>
          <p:cNvCxnSpPr>
            <a:cxnSpLocks/>
            <a:stCxn id="45" idx="1"/>
          </p:cNvCxnSpPr>
          <p:nvPr/>
        </p:nvCxnSpPr>
        <p:spPr>
          <a:xfrm flipH="1">
            <a:off x="2684527" y="3626275"/>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344AD99C-B65A-4C89-BC8D-C96916448AF4}"/>
              </a:ext>
            </a:extLst>
          </p:cNvPr>
          <p:cNvSpPr/>
          <p:nvPr/>
        </p:nvSpPr>
        <p:spPr>
          <a:xfrm>
            <a:off x="2189226" y="6026054"/>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X1: 2</a:t>
            </a:r>
          </a:p>
        </p:txBody>
      </p:sp>
      <p:sp>
        <p:nvSpPr>
          <p:cNvPr id="48" name="Rectangle 47">
            <a:extLst>
              <a:ext uri="{FF2B5EF4-FFF2-40B4-BE49-F238E27FC236}">
                <a16:creationId xmlns:a16="http://schemas.microsoft.com/office/drawing/2014/main" id="{B23696AD-A502-430F-9908-77725E82E89D}"/>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fact(2)</a:t>
            </a:r>
          </a:p>
        </p:txBody>
      </p:sp>
      <p:sp>
        <p:nvSpPr>
          <p:cNvPr id="49" name="Rectangle 48">
            <a:extLst>
              <a:ext uri="{FF2B5EF4-FFF2-40B4-BE49-F238E27FC236}">
                <a16:creationId xmlns:a16="http://schemas.microsoft.com/office/drawing/2014/main" id="{3730DBF3-4BDA-47BE-8F9C-09EAFB4B4BB2}"/>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2</a:t>
            </a:r>
          </a:p>
        </p:txBody>
      </p:sp>
      <p:sp>
        <p:nvSpPr>
          <p:cNvPr id="50" name="Rectangle 49">
            <a:extLst>
              <a:ext uri="{FF2B5EF4-FFF2-40B4-BE49-F238E27FC236}">
                <a16:creationId xmlns:a16="http://schemas.microsoft.com/office/drawing/2014/main" id="{2AD526E7-6EEE-4C58-AF16-F5C81085DD94}"/>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0x50000F</a:t>
            </a:r>
          </a:p>
        </p:txBody>
      </p:sp>
      <p:sp>
        <p:nvSpPr>
          <p:cNvPr id="53" name="Rectangle 52">
            <a:extLst>
              <a:ext uri="{FF2B5EF4-FFF2-40B4-BE49-F238E27FC236}">
                <a16:creationId xmlns:a16="http://schemas.microsoft.com/office/drawing/2014/main" id="{C69F5689-A6B9-4407-843F-94EDC4436AC9}"/>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F599DD9D-0F95-4123-801E-E23BF0DA44C9}"/>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55" name="Oval 54">
              <a:extLst>
                <a:ext uri="{FF2B5EF4-FFF2-40B4-BE49-F238E27FC236}">
                  <a16:creationId xmlns:a16="http://schemas.microsoft.com/office/drawing/2014/main" id="{0D6D7851-0185-4415-AB50-31A24106AE37}"/>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Multiplication Sign 55">
              <a:extLst>
                <a:ext uri="{FF2B5EF4-FFF2-40B4-BE49-F238E27FC236}">
                  <a16:creationId xmlns:a16="http://schemas.microsoft.com/office/drawing/2014/main" id="{0E7C3D55-DDF1-4A15-90B1-916BD920CA32}"/>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D72D78F-EE65-4726-A07A-B3987FBAA567}"/>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alpha val="20000"/>
                  </a:schemeClr>
                </a:solidFill>
                <a:latin typeface="Consolas" panose="020B0609020204030204" pitchFamily="49" charset="0"/>
              </a:rPr>
              <a:t>FACT:</a:t>
            </a:r>
            <a:r>
              <a:rPr lang="en-US" sz="1450" dirty="0">
                <a:solidFill>
                  <a:schemeClr val="lt1">
                    <a:alpha val="20000"/>
                  </a:schemeClr>
                </a:solidFill>
                <a:latin typeface="Consolas" panose="020B0609020204030204" pitchFamily="49" charset="0"/>
              </a:rPr>
              <a:t>	//argument is in X0</a:t>
            </a:r>
          </a:p>
          <a:p>
            <a:pPr>
              <a:defRPr sz="2000"/>
            </a:pPr>
            <a:r>
              <a:rPr lang="en-US" sz="1450" dirty="0">
                <a:solidFill>
                  <a:schemeClr val="accent3">
                    <a:alpha val="20000"/>
                  </a:schemeClr>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alpha val="20000"/>
                  </a:schemeClr>
                </a:solidFill>
                <a:latin typeface="Consolas" panose="020B0609020204030204" pitchFamily="49" charset="0"/>
              </a:rPr>
              <a:t>	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alpha val="20000"/>
                  </a:schemeClr>
                </a:solidFill>
                <a:latin typeface="Consolas" panose="020B0609020204030204" pitchFamily="49" charset="0"/>
              </a:rPr>
              <a:t>	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alpha val="20000"/>
                  </a:schemeClr>
                </a:solidFill>
                <a:latin typeface="Consolas" panose="020B0609020204030204" pitchFamily="49" charset="0"/>
              </a:rPr>
              <a:t>	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alpha val="20000"/>
                  </a:schemeClr>
                </a:solidFill>
                <a:latin typeface="Consolas" panose="020B0609020204030204" pitchFamily="49" charset="0"/>
              </a:rPr>
              <a:t>	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alpha val="20000"/>
                  </a:schemeClr>
                </a:solidFill>
                <a:latin typeface="Consolas" panose="020B0609020204030204" pitchFamily="49" charset="0"/>
              </a:rPr>
              <a:t>	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solidFill>
                <a:latin typeface="Consolas" panose="020B0609020204030204" pitchFamily="49" charset="0"/>
              </a:rPr>
              <a:t>	MUL X1, X0, X1   </a:t>
            </a:r>
            <a:r>
              <a:rPr lang="en-US" sz="1450" dirty="0">
                <a:solidFill>
                  <a:schemeClr val="bg2">
                    <a:lumMod val="95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Tree>
    <p:extLst>
      <p:ext uri="{BB962C8B-B14F-4D97-AF65-F5344CB8AC3E}">
        <p14:creationId xmlns:p14="http://schemas.microsoft.com/office/powerpoint/2010/main" val="262792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9" name="Rectangle 28">
            <a:extLst>
              <a:ext uri="{FF2B5EF4-FFF2-40B4-BE49-F238E27FC236}">
                <a16:creationId xmlns:a16="http://schemas.microsoft.com/office/drawing/2014/main" id="{498FD097-2FC0-4738-A8EC-84017AB327D9}"/>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1" name="Rectangle 30">
            <a:extLst>
              <a:ext uri="{FF2B5EF4-FFF2-40B4-BE49-F238E27FC236}">
                <a16:creationId xmlns:a16="http://schemas.microsoft.com/office/drawing/2014/main" id="{038B780F-2804-4D44-816F-65B8E7C29D86}"/>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3" name="Rectangle 32">
            <a:extLst>
              <a:ext uri="{FF2B5EF4-FFF2-40B4-BE49-F238E27FC236}">
                <a16:creationId xmlns:a16="http://schemas.microsoft.com/office/drawing/2014/main" id="{8D521A91-63DD-49B3-811A-883EE927E311}"/>
              </a:ext>
              <a:ext uri="{C183D7F6-B498-43B3-948B-1728B52AA6E4}">
                <adec:decorative xmlns:adec="http://schemas.microsoft.com/office/drawing/2017/decorative" val="1"/>
              </a:ext>
            </a:extLst>
          </p:cNvPr>
          <p:cNvSpPr/>
          <p:nvPr/>
        </p:nvSpPr>
        <p:spPr>
          <a:xfrm>
            <a:off x="838200" y="2569473"/>
            <a:ext cx="1828801"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35" name="Rectangle 34">
            <a:extLst>
              <a:ext uri="{FF2B5EF4-FFF2-40B4-BE49-F238E27FC236}">
                <a16:creationId xmlns:a16="http://schemas.microsoft.com/office/drawing/2014/main" id="{C1EA45FF-A263-4BDF-9B6F-AA54391D735B}"/>
              </a:ext>
            </a:extLst>
          </p:cNvPr>
          <p:cNvSpPr/>
          <p:nvPr/>
        </p:nvSpPr>
        <p:spPr>
          <a:xfrm>
            <a:off x="945691" y="3120132"/>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3</a:t>
            </a:r>
          </a:p>
        </p:txBody>
      </p:sp>
      <p:sp>
        <p:nvSpPr>
          <p:cNvPr id="38" name="Rectangle 37">
            <a:extLst>
              <a:ext uri="{FF2B5EF4-FFF2-40B4-BE49-F238E27FC236}">
                <a16:creationId xmlns:a16="http://schemas.microsoft.com/office/drawing/2014/main" id="{0B157FEB-CD41-4542-9F0C-159FCEBB755B}"/>
              </a:ext>
            </a:extLst>
          </p:cNvPr>
          <p:cNvSpPr/>
          <p:nvPr/>
        </p:nvSpPr>
        <p:spPr>
          <a:xfrm>
            <a:off x="945691" y="2671558"/>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0x500000</a:t>
            </a:r>
          </a:p>
        </p:txBody>
      </p:sp>
      <p:sp>
        <p:nvSpPr>
          <p:cNvPr id="39" name="Rectangle 38">
            <a:extLst>
              <a:ext uri="{FF2B5EF4-FFF2-40B4-BE49-F238E27FC236}">
                <a16:creationId xmlns:a16="http://schemas.microsoft.com/office/drawing/2014/main" id="{DD0898F8-247C-4192-8871-C2D362A1C162}"/>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41" name="Rectangle 40">
            <a:extLst>
              <a:ext uri="{FF2B5EF4-FFF2-40B4-BE49-F238E27FC236}">
                <a16:creationId xmlns:a16="http://schemas.microsoft.com/office/drawing/2014/main" id="{C7E5B00E-FDF9-48F7-8C59-D3CD5AA02806}"/>
              </a:ext>
            </a:extLst>
          </p:cNvPr>
          <p:cNvSpPr/>
          <p:nvPr/>
        </p:nvSpPr>
        <p:spPr>
          <a:xfrm>
            <a:off x="3015124" y="3397675"/>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42" name="Straight Arrow Connector 41">
            <a:extLst>
              <a:ext uri="{FF2B5EF4-FFF2-40B4-BE49-F238E27FC236}">
                <a16:creationId xmlns:a16="http://schemas.microsoft.com/office/drawing/2014/main" id="{88BDD85F-6B0E-461E-971F-34588B27A7FD}"/>
              </a:ext>
              <a:ext uri="{C183D7F6-B498-43B3-948B-1728B52AA6E4}">
                <adec:decorative xmlns:adec="http://schemas.microsoft.com/office/drawing/2017/decorative" val="1"/>
              </a:ext>
            </a:extLst>
          </p:cNvPr>
          <p:cNvCxnSpPr>
            <a:cxnSpLocks/>
            <a:stCxn id="41" idx="1"/>
          </p:cNvCxnSpPr>
          <p:nvPr/>
        </p:nvCxnSpPr>
        <p:spPr>
          <a:xfrm flipH="1">
            <a:off x="2684527" y="3626275"/>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1284299C-9E2E-4FB4-923B-117E4295772D}"/>
              </a:ext>
            </a:extLst>
          </p:cNvPr>
          <p:cNvSpPr/>
          <p:nvPr/>
        </p:nvSpPr>
        <p:spPr>
          <a:xfrm>
            <a:off x="2189226" y="6026054"/>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X1: 2</a:t>
            </a:r>
          </a:p>
        </p:txBody>
      </p:sp>
      <p:sp>
        <p:nvSpPr>
          <p:cNvPr id="48" name="Rectangle 47">
            <a:extLst>
              <a:ext uri="{FF2B5EF4-FFF2-40B4-BE49-F238E27FC236}">
                <a16:creationId xmlns:a16="http://schemas.microsoft.com/office/drawing/2014/main" id="{43B4B57B-D307-445F-B109-BFD5E55DD700}"/>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fact(2)</a:t>
            </a:r>
          </a:p>
        </p:txBody>
      </p:sp>
      <p:sp>
        <p:nvSpPr>
          <p:cNvPr id="49" name="Rectangle 48">
            <a:extLst>
              <a:ext uri="{FF2B5EF4-FFF2-40B4-BE49-F238E27FC236}">
                <a16:creationId xmlns:a16="http://schemas.microsoft.com/office/drawing/2014/main" id="{34FB7F78-D079-4297-B1F0-B86308F439CC}"/>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2</a:t>
            </a:r>
          </a:p>
        </p:txBody>
      </p:sp>
      <p:sp>
        <p:nvSpPr>
          <p:cNvPr id="50" name="Rectangle 49">
            <a:extLst>
              <a:ext uri="{FF2B5EF4-FFF2-40B4-BE49-F238E27FC236}">
                <a16:creationId xmlns:a16="http://schemas.microsoft.com/office/drawing/2014/main" id="{843A1C64-5C30-4519-8888-212BA6C487CA}"/>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0x50000F</a:t>
            </a:r>
          </a:p>
        </p:txBody>
      </p:sp>
      <p:sp>
        <p:nvSpPr>
          <p:cNvPr id="53" name="Rectangle 52">
            <a:extLst>
              <a:ext uri="{FF2B5EF4-FFF2-40B4-BE49-F238E27FC236}">
                <a16:creationId xmlns:a16="http://schemas.microsoft.com/office/drawing/2014/main" id="{CE5666EC-8F7F-4F60-AFEF-57D6707D5289}"/>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7DCDD4E-7336-4680-8BCF-49D898820D13}"/>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55" name="Oval 54">
              <a:extLst>
                <a:ext uri="{FF2B5EF4-FFF2-40B4-BE49-F238E27FC236}">
                  <a16:creationId xmlns:a16="http://schemas.microsoft.com/office/drawing/2014/main" id="{DA49CDFB-8547-4498-A300-A8246FB00EA6}"/>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Multiplication Sign 55">
              <a:extLst>
                <a:ext uri="{FF2B5EF4-FFF2-40B4-BE49-F238E27FC236}">
                  <a16:creationId xmlns:a16="http://schemas.microsoft.com/office/drawing/2014/main" id="{835AB992-E570-4DE8-8FFC-F93FE61B1C88}"/>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31485C24-B723-4EC1-A4B1-495FA5E361D3}"/>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alpha val="20000"/>
                  </a:schemeClr>
                </a:solidFill>
                <a:latin typeface="Consolas" panose="020B0609020204030204" pitchFamily="49" charset="0"/>
              </a:rPr>
              <a:t>FACT:</a:t>
            </a:r>
            <a:r>
              <a:rPr lang="en-US" sz="1450" dirty="0">
                <a:solidFill>
                  <a:schemeClr val="lt1">
                    <a:alpha val="20000"/>
                  </a:schemeClr>
                </a:solidFill>
                <a:latin typeface="Consolas" panose="020B0609020204030204" pitchFamily="49" charset="0"/>
              </a:rPr>
              <a:t>	//argument is in X0</a:t>
            </a:r>
          </a:p>
          <a:p>
            <a:pPr>
              <a:defRPr sz="2000"/>
            </a:pPr>
            <a:r>
              <a:rPr lang="en-US" sz="1450" dirty="0">
                <a:solidFill>
                  <a:schemeClr val="accent3">
                    <a:alpha val="20000"/>
                  </a:schemeClr>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alpha val="20000"/>
                  </a:schemeClr>
                </a:solidFill>
                <a:latin typeface="Consolas" panose="020B0609020204030204" pitchFamily="49" charset="0"/>
              </a:rPr>
              <a:t>	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alpha val="20000"/>
                  </a:schemeClr>
                </a:solidFill>
                <a:latin typeface="Consolas" panose="020B0609020204030204" pitchFamily="49" charset="0"/>
              </a:rPr>
              <a:t>	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alpha val="20000"/>
                  </a:schemeClr>
                </a:solidFill>
                <a:latin typeface="Consolas" panose="020B0609020204030204" pitchFamily="49" charset="0"/>
              </a:rPr>
              <a:t>	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alpha val="20000"/>
                  </a:schemeClr>
                </a:solidFill>
                <a:latin typeface="Consolas" panose="020B0609020204030204" pitchFamily="49" charset="0"/>
              </a:rPr>
              <a:t>	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alpha val="20000"/>
                  </a:schemeClr>
                </a:solidFill>
                <a:latin typeface="Consolas" panose="020B0609020204030204" pitchFamily="49" charset="0"/>
              </a:rPr>
              <a:t>	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alpha val="20000"/>
                  </a:schemeClr>
                </a:solidFill>
                <a:latin typeface="Consolas" panose="020B0609020204030204" pitchFamily="49" charset="0"/>
              </a:rPr>
              <a:t>	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a:t>
            </a:r>
            <a:r>
              <a:rPr lang="en-US" sz="1450" dirty="0">
                <a:solidFill>
                  <a:schemeClr val="accent3"/>
                </a:solidFill>
                <a:latin typeface="Consolas" panose="020B0609020204030204" pitchFamily="49" charset="0"/>
              </a:rPr>
              <a:t>BR X30 	</a:t>
            </a:r>
            <a:r>
              <a:rPr lang="en-US" sz="1450" dirty="0">
                <a:solidFill>
                  <a:schemeClr val="bg2">
                    <a:lumMod val="95000"/>
                  </a:schemeClr>
                </a:solidFill>
                <a:latin typeface="Consolas" panose="020B0609020204030204" pitchFamily="49" charset="0"/>
              </a:rPr>
              <a:t>          //return</a:t>
            </a:r>
          </a:p>
        </p:txBody>
      </p:sp>
    </p:spTree>
    <p:extLst>
      <p:ext uri="{BB962C8B-B14F-4D97-AF65-F5344CB8AC3E}">
        <p14:creationId xmlns:p14="http://schemas.microsoft.com/office/powerpoint/2010/main" val="571736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31" name="Rectangle 30">
            <a:extLst>
              <a:ext uri="{FF2B5EF4-FFF2-40B4-BE49-F238E27FC236}">
                <a16:creationId xmlns:a16="http://schemas.microsoft.com/office/drawing/2014/main" id="{3B409902-785C-4F0A-95DB-61A5F8E6E81C}"/>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2" name="Rectangle 31">
            <a:extLst>
              <a:ext uri="{FF2B5EF4-FFF2-40B4-BE49-F238E27FC236}">
                <a16:creationId xmlns:a16="http://schemas.microsoft.com/office/drawing/2014/main" id="{12F82D0C-2EC6-426B-BC6A-388153A9242E}"/>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5" name="Rectangle 34">
            <a:extLst>
              <a:ext uri="{FF2B5EF4-FFF2-40B4-BE49-F238E27FC236}">
                <a16:creationId xmlns:a16="http://schemas.microsoft.com/office/drawing/2014/main" id="{0054F4CB-CE74-4FF9-A5DF-B0153DCB5D98}"/>
              </a:ext>
              <a:ext uri="{C183D7F6-B498-43B3-948B-1728B52AA6E4}">
                <adec:decorative xmlns:adec="http://schemas.microsoft.com/office/drawing/2017/decorative" val="1"/>
              </a:ext>
            </a:extLst>
          </p:cNvPr>
          <p:cNvSpPr/>
          <p:nvPr/>
        </p:nvSpPr>
        <p:spPr>
          <a:xfrm>
            <a:off x="838200" y="2569473"/>
            <a:ext cx="1828801"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38" name="Rectangle 37">
            <a:extLst>
              <a:ext uri="{FF2B5EF4-FFF2-40B4-BE49-F238E27FC236}">
                <a16:creationId xmlns:a16="http://schemas.microsoft.com/office/drawing/2014/main" id="{966F70BF-6C5B-4CEE-B7AB-69D96A98A8B1}"/>
              </a:ext>
            </a:extLst>
          </p:cNvPr>
          <p:cNvSpPr/>
          <p:nvPr/>
        </p:nvSpPr>
        <p:spPr>
          <a:xfrm>
            <a:off x="945691" y="3120132"/>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3</a:t>
            </a:r>
          </a:p>
        </p:txBody>
      </p:sp>
      <p:sp>
        <p:nvSpPr>
          <p:cNvPr id="39" name="Rectangle 38">
            <a:extLst>
              <a:ext uri="{FF2B5EF4-FFF2-40B4-BE49-F238E27FC236}">
                <a16:creationId xmlns:a16="http://schemas.microsoft.com/office/drawing/2014/main" id="{9B30771E-90FC-4010-B961-C007911C1270}"/>
              </a:ext>
            </a:extLst>
          </p:cNvPr>
          <p:cNvSpPr/>
          <p:nvPr/>
        </p:nvSpPr>
        <p:spPr>
          <a:xfrm>
            <a:off x="945691" y="2671558"/>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0x500000</a:t>
            </a:r>
          </a:p>
        </p:txBody>
      </p:sp>
      <p:sp>
        <p:nvSpPr>
          <p:cNvPr id="40" name="Rectangle 39">
            <a:extLst>
              <a:ext uri="{FF2B5EF4-FFF2-40B4-BE49-F238E27FC236}">
                <a16:creationId xmlns:a16="http://schemas.microsoft.com/office/drawing/2014/main" id="{3E37CBDC-53BC-401C-AF7B-9E7FB74459EE}"/>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42" name="Rectangle 41">
            <a:extLst>
              <a:ext uri="{FF2B5EF4-FFF2-40B4-BE49-F238E27FC236}">
                <a16:creationId xmlns:a16="http://schemas.microsoft.com/office/drawing/2014/main" id="{862B25F7-00C4-4ABC-B737-0396C3C3FE04}"/>
              </a:ext>
            </a:extLst>
          </p:cNvPr>
          <p:cNvSpPr/>
          <p:nvPr/>
        </p:nvSpPr>
        <p:spPr>
          <a:xfrm>
            <a:off x="3015124" y="3397675"/>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43" name="Straight Arrow Connector 42">
            <a:extLst>
              <a:ext uri="{FF2B5EF4-FFF2-40B4-BE49-F238E27FC236}">
                <a16:creationId xmlns:a16="http://schemas.microsoft.com/office/drawing/2014/main" id="{EE631A43-3D0C-434C-B0D3-EAF44234D8DE}"/>
              </a:ext>
              <a:ext uri="{C183D7F6-B498-43B3-948B-1728B52AA6E4}">
                <adec:decorative xmlns:adec="http://schemas.microsoft.com/office/drawing/2017/decorative" val="1"/>
              </a:ext>
            </a:extLst>
          </p:cNvPr>
          <p:cNvCxnSpPr>
            <a:cxnSpLocks/>
            <a:stCxn id="42" idx="1"/>
          </p:cNvCxnSpPr>
          <p:nvPr/>
        </p:nvCxnSpPr>
        <p:spPr>
          <a:xfrm flipH="1">
            <a:off x="2684527" y="3626275"/>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815C840-0551-4693-A9D7-959D17ECBD5F}"/>
              </a:ext>
              <a:ext uri="{C183D7F6-B498-43B3-948B-1728B52AA6E4}">
                <adec:decorative xmlns:adec="http://schemas.microsoft.com/office/drawing/2017/decorative" val="1"/>
              </a:ext>
            </a:extLst>
          </p:cNvPr>
          <p:cNvSpPr/>
          <p:nvPr/>
        </p:nvSpPr>
        <p:spPr>
          <a:xfrm>
            <a:off x="945691" y="3136555"/>
            <a:ext cx="1613820" cy="346488"/>
          </a:xfrm>
          <a:prstGeom prst="rect">
            <a:avLst/>
          </a:prstGeom>
          <a:noFill/>
          <a:ln w="381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D90F682-14D2-4344-AAB9-6F8491DAFD0F}"/>
              </a:ext>
            </a:extLst>
          </p:cNvPr>
          <p:cNvSpPr/>
          <p:nvPr/>
        </p:nvSpPr>
        <p:spPr>
          <a:xfrm>
            <a:off x="2189226" y="6026054"/>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X1: 2</a:t>
            </a:r>
          </a:p>
        </p:txBody>
      </p:sp>
      <p:sp>
        <p:nvSpPr>
          <p:cNvPr id="54" name="Rectangle 53">
            <a:extLst>
              <a:ext uri="{FF2B5EF4-FFF2-40B4-BE49-F238E27FC236}">
                <a16:creationId xmlns:a16="http://schemas.microsoft.com/office/drawing/2014/main" id="{867513A0-67E5-48A6-B0BB-6F07941D4AAB}"/>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fact(2)</a:t>
            </a:r>
          </a:p>
        </p:txBody>
      </p:sp>
      <p:sp>
        <p:nvSpPr>
          <p:cNvPr id="55" name="Rectangle 54">
            <a:extLst>
              <a:ext uri="{FF2B5EF4-FFF2-40B4-BE49-F238E27FC236}">
                <a16:creationId xmlns:a16="http://schemas.microsoft.com/office/drawing/2014/main" id="{CFE2FD0A-FA5F-47CE-8E27-6B8F549D51E0}"/>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2</a:t>
            </a:r>
          </a:p>
        </p:txBody>
      </p:sp>
      <p:sp>
        <p:nvSpPr>
          <p:cNvPr id="56" name="Rectangle 55">
            <a:extLst>
              <a:ext uri="{FF2B5EF4-FFF2-40B4-BE49-F238E27FC236}">
                <a16:creationId xmlns:a16="http://schemas.microsoft.com/office/drawing/2014/main" id="{641260C1-3CA3-4CFF-94DF-AA6FBD6BF629}"/>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0x50000F</a:t>
            </a:r>
          </a:p>
        </p:txBody>
      </p:sp>
      <p:sp>
        <p:nvSpPr>
          <p:cNvPr id="59" name="Rectangle 58">
            <a:extLst>
              <a:ext uri="{FF2B5EF4-FFF2-40B4-BE49-F238E27FC236}">
                <a16:creationId xmlns:a16="http://schemas.microsoft.com/office/drawing/2014/main" id="{9DF9C2E7-0E88-4F03-983A-1212D8D5FDB3}"/>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DB59D93A-2816-402F-9B8D-C23E3249A88D}"/>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61" name="Oval 60">
              <a:extLst>
                <a:ext uri="{FF2B5EF4-FFF2-40B4-BE49-F238E27FC236}">
                  <a16:creationId xmlns:a16="http://schemas.microsoft.com/office/drawing/2014/main" id="{E38FBC0C-BE4F-474C-8014-150F25E8F076}"/>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Multiplication Sign 61">
              <a:extLst>
                <a:ext uri="{FF2B5EF4-FFF2-40B4-BE49-F238E27FC236}">
                  <a16:creationId xmlns:a16="http://schemas.microsoft.com/office/drawing/2014/main" id="{73289115-5EFD-4E9A-B36B-8D64A60A2E3C}"/>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83417B60-C026-4F95-B237-28CE3E8CCB5E}"/>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alpha val="20000"/>
                  </a:schemeClr>
                </a:solidFill>
                <a:latin typeface="Consolas" panose="020B0609020204030204" pitchFamily="49" charset="0"/>
              </a:rPr>
              <a:t>FACT:</a:t>
            </a:r>
            <a:r>
              <a:rPr lang="en-US" sz="1450" dirty="0">
                <a:solidFill>
                  <a:schemeClr val="lt1">
                    <a:alpha val="20000"/>
                  </a:schemeClr>
                </a:solidFill>
                <a:latin typeface="Consolas" panose="020B0609020204030204" pitchFamily="49" charset="0"/>
              </a:rPr>
              <a:t>	//argument is in X0</a:t>
            </a:r>
          </a:p>
          <a:p>
            <a:pPr>
              <a:defRPr sz="2000"/>
            </a:pPr>
            <a:r>
              <a:rPr lang="en-US" sz="1450" dirty="0">
                <a:solidFill>
                  <a:schemeClr val="accent3">
                    <a:alpha val="20000"/>
                  </a:schemeClr>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alpha val="20000"/>
                  </a:schemeClr>
                </a:solidFill>
                <a:latin typeface="Consolas" panose="020B0609020204030204" pitchFamily="49" charset="0"/>
              </a:rPr>
              <a:t>	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alpha val="20000"/>
                  </a:schemeClr>
                </a:solidFill>
                <a:latin typeface="Consolas" panose="020B0609020204030204" pitchFamily="49" charset="0"/>
              </a:rPr>
              <a:t>	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alpha val="20000"/>
                  </a:schemeClr>
                </a:solidFill>
                <a:latin typeface="Consolas" panose="020B0609020204030204" pitchFamily="49" charset="0"/>
              </a:rPr>
              <a:t>	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solidFill>
                <a:latin typeface="Consolas" panose="020B0609020204030204" pitchFamily="49" charset="0"/>
              </a:rPr>
              <a:t>	LDUR X0, [SP, #0]  </a:t>
            </a:r>
            <a:r>
              <a:rPr lang="en-US" sz="1450" dirty="0">
                <a:solidFill>
                  <a:schemeClr val="bg2">
                    <a:lumMod val="95000"/>
                  </a:schemeClr>
                </a:solidFill>
                <a:latin typeface="Consolas" panose="020B0609020204030204" pitchFamily="49" charset="0"/>
              </a:rPr>
              <a:t>//restore n</a:t>
            </a:r>
          </a:p>
          <a:p>
            <a:r>
              <a:rPr lang="en-US" sz="1450" dirty="0">
                <a:solidFill>
                  <a:schemeClr val="accent3"/>
                </a:solidFill>
                <a:latin typeface="Consolas" panose="020B0609020204030204" pitchFamily="49" charset="0"/>
              </a:rPr>
              <a:t>	</a:t>
            </a:r>
            <a:r>
              <a:rPr lang="en-US" sz="1450" dirty="0">
                <a:solidFill>
                  <a:schemeClr val="accent3">
                    <a:alpha val="20000"/>
                  </a:schemeClr>
                </a:solidFill>
                <a:latin typeface="Consolas" panose="020B0609020204030204" pitchFamily="49" charset="0"/>
              </a:rPr>
              <a:t>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alpha val="20000"/>
                  </a:schemeClr>
                </a:solidFill>
                <a:latin typeface="Consolas" panose="020B0609020204030204" pitchFamily="49" charset="0"/>
              </a:rPr>
              <a:t>	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alpha val="20000"/>
                  </a:schemeClr>
                </a:solidFill>
                <a:latin typeface="Consolas" panose="020B0609020204030204" pitchFamily="49" charset="0"/>
              </a:rPr>
              <a:t>	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Tree>
    <p:extLst>
      <p:ext uri="{BB962C8B-B14F-4D97-AF65-F5344CB8AC3E}">
        <p14:creationId xmlns:p14="http://schemas.microsoft.com/office/powerpoint/2010/main" val="1914445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1" name="Rectangle 20">
            <a:extLst>
              <a:ext uri="{FF2B5EF4-FFF2-40B4-BE49-F238E27FC236}">
                <a16:creationId xmlns:a16="http://schemas.microsoft.com/office/drawing/2014/main" id="{A4BB76D4-2DAD-4CD1-B1B7-778431D8A048}"/>
              </a:ext>
            </a:extLst>
          </p:cNvPr>
          <p:cNvSpPr/>
          <p:nvPr/>
        </p:nvSpPr>
        <p:spPr>
          <a:xfrm>
            <a:off x="3245739" y="431783"/>
            <a:ext cx="1371600"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High Level Language</a:t>
            </a:r>
            <a:endParaRPr lang="en-US" sz="1600" dirty="0">
              <a:solidFill>
                <a:schemeClr val="tx1"/>
              </a:solidFill>
            </a:endParaRPr>
          </a:p>
        </p:txBody>
      </p:sp>
      <p:sp>
        <p:nvSpPr>
          <p:cNvPr id="22" name="Rectangle 21">
            <a:extLst>
              <a:ext uri="{FF2B5EF4-FFF2-40B4-BE49-F238E27FC236}">
                <a16:creationId xmlns:a16="http://schemas.microsoft.com/office/drawing/2014/main" id="{2BC07BC6-6BDB-414A-974D-3ECE44775FCE}"/>
              </a:ext>
            </a:extLst>
          </p:cNvPr>
          <p:cNvSpPr/>
          <p:nvPr/>
        </p:nvSpPr>
        <p:spPr>
          <a:xfrm>
            <a:off x="4617339" y="431783"/>
            <a:ext cx="7084124"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fact(long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n)</a:t>
            </a:r>
          </a:p>
          <a:p>
            <a:r>
              <a:rPr lang="en-US" sz="1600" dirty="0">
                <a:solidFill>
                  <a:schemeClr val="tx1"/>
                </a:solidFill>
                <a:latin typeface="Consolas" panose="020B0609020204030204" pitchFamily="49" charset="0"/>
              </a:rPr>
              <a:t>{</a:t>
            </a:r>
          </a:p>
          <a:p>
            <a:r>
              <a:rPr lang="en-US" sz="1600" dirty="0">
                <a:solidFill>
                  <a:schemeClr val="tx1"/>
                </a:solidFill>
                <a:latin typeface="Consolas" panose="020B0609020204030204" pitchFamily="49" charset="0"/>
              </a:rPr>
              <a:t>	if(n&lt;=1) return 1 else return n*fact(n-1);</a:t>
            </a:r>
          </a:p>
          <a:p>
            <a:r>
              <a:rPr lang="en-US" sz="1600" dirty="0">
                <a:solidFill>
                  <a:schemeClr val="tx1"/>
                </a:solidFill>
                <a:latin typeface="Consolas" panose="020B0609020204030204" pitchFamily="49" charset="0"/>
              </a:rPr>
              <a:t>}</a:t>
            </a:r>
          </a:p>
        </p:txBody>
      </p:sp>
      <p:sp>
        <p:nvSpPr>
          <p:cNvPr id="15" name="Rectangle 14">
            <a:extLst>
              <a:ext uri="{FF2B5EF4-FFF2-40B4-BE49-F238E27FC236}">
                <a16:creationId xmlns:a16="http://schemas.microsoft.com/office/drawing/2014/main" id="{FF9F06CB-13A1-409E-B093-F67F4C03391F}"/>
              </a:ext>
              <a:ext uri="{C183D7F6-B498-43B3-948B-1728B52AA6E4}">
                <adec:decorative xmlns:adec="http://schemas.microsoft.com/office/drawing/2017/decorative" val="1"/>
              </a:ext>
            </a:extLst>
          </p:cNvPr>
          <p:cNvSpPr/>
          <p:nvPr/>
        </p:nvSpPr>
        <p:spPr>
          <a:xfrm>
            <a:off x="3245738" y="2038143"/>
            <a:ext cx="8455726"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2F1C9DF-3CFD-4D74-8223-8E8369F4E020}"/>
              </a:ext>
              <a:ext uri="{C183D7F6-B498-43B3-948B-1728B52AA6E4}">
                <adec:decorative xmlns:adec="http://schemas.microsoft.com/office/drawing/2017/decorative" val="1"/>
              </a:ext>
            </a:extLst>
          </p:cNvPr>
          <p:cNvGrpSpPr/>
          <p:nvPr/>
        </p:nvGrpSpPr>
        <p:grpSpPr>
          <a:xfrm>
            <a:off x="11496120" y="2061955"/>
            <a:ext cx="123181" cy="109537"/>
            <a:chOff x="11488737" y="238125"/>
            <a:chExt cx="109537" cy="109537"/>
          </a:xfrm>
        </p:grpSpPr>
        <p:sp>
          <p:nvSpPr>
            <p:cNvPr id="17" name="Oval 16">
              <a:extLst>
                <a:ext uri="{FF2B5EF4-FFF2-40B4-BE49-F238E27FC236}">
                  <a16:creationId xmlns:a16="http://schemas.microsoft.com/office/drawing/2014/main" id="{7E127282-3242-4D9A-B461-168ADF8040D2}"/>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0FCD5CB5-9706-46A3-AFD6-44EEF841AF99}"/>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0F11FC33-42CD-416E-A8DA-E2EF06BE8025}"/>
              </a:ext>
            </a:extLst>
          </p:cNvPr>
          <p:cNvSpPr/>
          <p:nvPr/>
        </p:nvSpPr>
        <p:spPr>
          <a:xfrm>
            <a:off x="3245738" y="2195305"/>
            <a:ext cx="8455725"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500" dirty="0">
                <a:solidFill>
                  <a:schemeClr val="accent3"/>
                </a:solidFill>
                <a:latin typeface="Consolas" panose="020B0609020204030204" pitchFamily="49" charset="0"/>
              </a:rPr>
              <a:t>FACT:</a:t>
            </a:r>
            <a:r>
              <a:rPr lang="en-US" sz="1500" dirty="0">
                <a:latin typeface="Consolas" panose="020B0609020204030204" pitchFamily="49" charset="0"/>
              </a:rPr>
              <a:t>	//argument is in X0</a:t>
            </a:r>
          </a:p>
          <a:p>
            <a:pPr>
              <a:defRPr sz="2000"/>
            </a:pPr>
            <a:r>
              <a:rPr lang="en-US" sz="1500" dirty="0">
                <a:solidFill>
                  <a:schemeClr val="accent3"/>
                </a:solidFill>
                <a:latin typeface="Consolas" panose="020B0609020204030204" pitchFamily="49" charset="0"/>
              </a:rPr>
              <a:t>	SUBS X9, X0, #1</a:t>
            </a:r>
          </a:p>
          <a:p>
            <a:pPr>
              <a:defRPr sz="2000"/>
            </a:pPr>
            <a:r>
              <a:rPr lang="en-US" sz="1500" dirty="0">
                <a:solidFill>
                  <a:schemeClr val="accent3"/>
                </a:solidFill>
                <a:latin typeface="Consolas" panose="020B0609020204030204" pitchFamily="49" charset="0"/>
              </a:rPr>
              <a:t>	B.GT RECURSE</a:t>
            </a:r>
          </a:p>
          <a:p>
            <a:pPr>
              <a:defRPr sz="2000"/>
            </a:pPr>
            <a:r>
              <a:rPr lang="en-US" sz="1500" dirty="0">
                <a:latin typeface="Consolas" panose="020B0609020204030204" pitchFamily="49" charset="0"/>
              </a:rPr>
              <a:t>	</a:t>
            </a:r>
            <a:r>
              <a:rPr lang="en-US" sz="1500" dirty="0">
                <a:solidFill>
                  <a:schemeClr val="lt1">
                    <a:alpha val="0"/>
                  </a:schemeClr>
                </a:solidFill>
                <a:latin typeface="Consolas" panose="020B0609020204030204" pitchFamily="49" charset="0"/>
              </a:rPr>
              <a:t>//base case</a:t>
            </a:r>
          </a:p>
          <a:p>
            <a:pPr>
              <a:defRPr sz="2000"/>
            </a:pPr>
            <a:r>
              <a:rPr lang="en-US" sz="1500" dirty="0">
                <a:solidFill>
                  <a:schemeClr val="accent3">
                    <a:alpha val="0"/>
                  </a:schemeClr>
                </a:solidFill>
                <a:latin typeface="Consolas" panose="020B0609020204030204" pitchFamily="49" charset="0"/>
              </a:rPr>
              <a:t>	ADD X1, XZR, #1   </a:t>
            </a:r>
            <a:r>
              <a:rPr lang="en-US" sz="1500" dirty="0">
                <a:solidFill>
                  <a:schemeClr val="lt1">
                    <a:alpha val="0"/>
                  </a:schemeClr>
                </a:solidFill>
                <a:latin typeface="Consolas" panose="020B0609020204030204" pitchFamily="49" charset="0"/>
              </a:rPr>
              <a:t>//return argument X1 is 1</a:t>
            </a:r>
          </a:p>
          <a:p>
            <a:pPr>
              <a:defRPr sz="2000"/>
            </a:pPr>
            <a:r>
              <a:rPr lang="en-US" sz="1500" dirty="0">
                <a:solidFill>
                  <a:schemeClr val="accent3">
                    <a:alpha val="0"/>
                  </a:schemeClr>
                </a:solidFill>
                <a:latin typeface="Consolas" panose="020B0609020204030204" pitchFamily="49" charset="0"/>
              </a:rPr>
              <a:t>	BR X30 </a:t>
            </a:r>
            <a:r>
              <a:rPr lang="en-US" sz="1500" dirty="0">
                <a:solidFill>
                  <a:schemeClr val="lt1">
                    <a:alpha val="0"/>
                  </a:schemeClr>
                </a:solidFill>
                <a:latin typeface="Consolas" panose="020B0609020204030204" pitchFamily="49" charset="0"/>
              </a:rPr>
              <a:t>			//return</a:t>
            </a:r>
          </a:p>
          <a:p>
            <a:r>
              <a:rPr lang="en-US" sz="1500" dirty="0">
                <a:solidFill>
                  <a:schemeClr val="accent3">
                    <a:alpha val="0"/>
                  </a:schemeClr>
                </a:solidFill>
                <a:latin typeface="Consolas" panose="020B0609020204030204" pitchFamily="49" charset="0"/>
              </a:rPr>
              <a:t>RECURSE: SUB SP, SP, #16   </a:t>
            </a:r>
            <a:r>
              <a:rPr lang="en-US" sz="1500" dirty="0">
                <a:solidFill>
                  <a:schemeClr val="bg2">
                    <a:lumMod val="95000"/>
                    <a:alpha val="0"/>
                  </a:schemeClr>
                </a:solidFill>
                <a:latin typeface="Consolas" panose="020B0609020204030204" pitchFamily="49" charset="0"/>
              </a:rPr>
              <a:t>//prepare stack frame, SP = X28 = stack pointer</a:t>
            </a:r>
          </a:p>
          <a:p>
            <a:r>
              <a:rPr lang="en-US" sz="1500" dirty="0">
                <a:solidFill>
                  <a:schemeClr val="accent3">
                    <a:alpha val="0"/>
                  </a:schemeClr>
                </a:solidFill>
                <a:latin typeface="Consolas" panose="020B0609020204030204" pitchFamily="49" charset="0"/>
              </a:rPr>
              <a:t>	STUR X30, [SP, #8] </a:t>
            </a:r>
            <a:r>
              <a:rPr lang="en-US" sz="1500" dirty="0">
                <a:solidFill>
                  <a:schemeClr val="bg2">
                    <a:lumMod val="95000"/>
                    <a:alpha val="0"/>
                  </a:schemeClr>
                </a:solidFill>
                <a:latin typeface="Consolas" panose="020B0609020204030204" pitchFamily="49" charset="0"/>
              </a:rPr>
              <a:t>//save return address</a:t>
            </a:r>
          </a:p>
          <a:p>
            <a:r>
              <a:rPr lang="en-US" sz="1500" dirty="0">
                <a:solidFill>
                  <a:schemeClr val="accent3">
                    <a:alpha val="0"/>
                  </a:schemeClr>
                </a:solidFill>
                <a:latin typeface="Consolas" panose="020B0609020204030204" pitchFamily="49" charset="0"/>
              </a:rPr>
              <a:t>	STUR X0, [SP, #0] </a:t>
            </a:r>
            <a:r>
              <a:rPr lang="en-US" sz="1500" dirty="0">
                <a:solidFill>
                  <a:schemeClr val="bg2">
                    <a:lumMod val="95000"/>
                    <a:alpha val="0"/>
                  </a:schemeClr>
                </a:solidFill>
                <a:latin typeface="Consolas" panose="020B0609020204030204" pitchFamily="49" charset="0"/>
              </a:rPr>
              <a:t> //save argument n</a:t>
            </a:r>
          </a:p>
          <a:p>
            <a:r>
              <a:rPr lang="en-US" sz="1500" dirty="0">
                <a:solidFill>
                  <a:schemeClr val="accent3">
                    <a:alpha val="0"/>
                  </a:schemeClr>
                </a:solidFill>
                <a:latin typeface="Consolas" panose="020B0609020204030204" pitchFamily="49" charset="0"/>
              </a:rPr>
              <a:t>	SUB X0, X0, #1  </a:t>
            </a:r>
            <a:r>
              <a:rPr lang="en-US" sz="1500" dirty="0">
                <a:solidFill>
                  <a:schemeClr val="bg2">
                    <a:lumMod val="95000"/>
                    <a:alpha val="0"/>
                  </a:schemeClr>
                </a:solidFill>
                <a:latin typeface="Consolas" panose="020B0609020204030204" pitchFamily="49" charset="0"/>
              </a:rPr>
              <a:t>	 //recursive call will have n-1 as argument</a:t>
            </a:r>
          </a:p>
          <a:p>
            <a:r>
              <a:rPr lang="en-US" sz="1500" dirty="0">
                <a:solidFill>
                  <a:schemeClr val="accent3">
                    <a:alpha val="0"/>
                  </a:schemeClr>
                </a:solidFill>
                <a:latin typeface="Consolas" panose="020B0609020204030204" pitchFamily="49" charset="0"/>
              </a:rPr>
              <a:t>	BL FACT </a:t>
            </a:r>
            <a:r>
              <a:rPr lang="en-US" sz="1500" dirty="0">
                <a:solidFill>
                  <a:schemeClr val="bg2">
                    <a:lumMod val="95000"/>
                    <a:alpha val="0"/>
                  </a:schemeClr>
                </a:solidFill>
                <a:latin typeface="Consolas" panose="020B0609020204030204" pitchFamily="49" charset="0"/>
              </a:rPr>
              <a:t>		 //call fact with n-1</a:t>
            </a:r>
          </a:p>
          <a:p>
            <a:r>
              <a:rPr lang="en-US" sz="1500" dirty="0">
                <a:solidFill>
                  <a:schemeClr val="bg2">
                    <a:lumMod val="95000"/>
                    <a:alpha val="0"/>
                  </a:schemeClr>
                </a:solidFill>
                <a:latin typeface="Consolas" panose="020B0609020204030204" pitchFamily="49" charset="0"/>
              </a:rPr>
              <a:t>	//return from recursive call, fact(n-1) is in X1</a:t>
            </a:r>
          </a:p>
          <a:p>
            <a:r>
              <a:rPr lang="en-US" sz="1500" dirty="0">
                <a:solidFill>
                  <a:schemeClr val="accent3">
                    <a:alpha val="0"/>
                  </a:schemeClr>
                </a:solidFill>
                <a:latin typeface="Consolas" panose="020B0609020204030204" pitchFamily="49" charset="0"/>
              </a:rPr>
              <a:t>	LDUR X0, [SP, #0]  </a:t>
            </a:r>
            <a:r>
              <a:rPr lang="en-US" sz="1500" dirty="0">
                <a:solidFill>
                  <a:schemeClr val="bg2">
                    <a:lumMod val="95000"/>
                    <a:alpha val="0"/>
                  </a:schemeClr>
                </a:solidFill>
                <a:latin typeface="Consolas" panose="020B0609020204030204" pitchFamily="49" charset="0"/>
              </a:rPr>
              <a:t>//restore n</a:t>
            </a:r>
          </a:p>
          <a:p>
            <a:r>
              <a:rPr lang="en-US" sz="1500" dirty="0">
                <a:solidFill>
                  <a:schemeClr val="accent3">
                    <a:alpha val="0"/>
                  </a:schemeClr>
                </a:solidFill>
                <a:latin typeface="Consolas" panose="020B0609020204030204" pitchFamily="49" charset="0"/>
              </a:rPr>
              <a:t>	LDUR X30, [SP, #8] </a:t>
            </a:r>
            <a:r>
              <a:rPr lang="en-US" sz="1500" dirty="0">
                <a:solidFill>
                  <a:schemeClr val="bg2">
                    <a:lumMod val="95000"/>
                    <a:alpha val="0"/>
                  </a:schemeClr>
                </a:solidFill>
                <a:latin typeface="Consolas" panose="020B0609020204030204" pitchFamily="49" charset="0"/>
              </a:rPr>
              <a:t>//restore return address</a:t>
            </a:r>
          </a:p>
          <a:p>
            <a:r>
              <a:rPr lang="en-US" sz="1500" dirty="0">
                <a:solidFill>
                  <a:schemeClr val="accent3">
                    <a:alpha val="0"/>
                  </a:schemeClr>
                </a:solidFill>
                <a:latin typeface="Consolas" panose="020B0609020204030204" pitchFamily="49" charset="0"/>
              </a:rPr>
              <a:t>	ADD SP, SP, #16  </a:t>
            </a:r>
            <a:r>
              <a:rPr lang="en-US" sz="1500" dirty="0">
                <a:solidFill>
                  <a:schemeClr val="bg2">
                    <a:lumMod val="95000"/>
                    <a:alpha val="0"/>
                  </a:schemeClr>
                </a:solidFill>
                <a:latin typeface="Consolas" panose="020B0609020204030204" pitchFamily="49" charset="0"/>
              </a:rPr>
              <a:t> //restore stack pointer</a:t>
            </a:r>
          </a:p>
          <a:p>
            <a:r>
              <a:rPr lang="en-US" sz="1500" dirty="0">
                <a:solidFill>
                  <a:schemeClr val="accent3">
                    <a:alpha val="0"/>
                  </a:schemeClr>
                </a:solidFill>
                <a:latin typeface="Consolas" panose="020B0609020204030204" pitchFamily="49" charset="0"/>
              </a:rPr>
              <a:t>	MUL X1, X0, X1   </a:t>
            </a:r>
            <a:r>
              <a:rPr lang="en-US" sz="1500" dirty="0">
                <a:solidFill>
                  <a:schemeClr val="bg2">
                    <a:lumMod val="95000"/>
                    <a:alpha val="0"/>
                  </a:schemeClr>
                </a:solidFill>
                <a:latin typeface="Consolas" panose="020B0609020204030204" pitchFamily="49" charset="0"/>
              </a:rPr>
              <a:t>	 //value to be returned = n*fact(n-1)</a:t>
            </a:r>
          </a:p>
          <a:p>
            <a:r>
              <a:rPr lang="en-US" sz="1500" dirty="0">
                <a:solidFill>
                  <a:schemeClr val="accent3">
                    <a:alpha val="0"/>
                  </a:schemeClr>
                </a:solidFill>
                <a:latin typeface="Consolas" panose="020B0609020204030204" pitchFamily="49" charset="0"/>
              </a:rPr>
              <a:t>	BR X30 	</a:t>
            </a:r>
            <a:r>
              <a:rPr lang="en-US" sz="1500" dirty="0">
                <a:solidFill>
                  <a:schemeClr val="bg2">
                    <a:lumMod val="95000"/>
                    <a:alpha val="0"/>
                  </a:schemeClr>
                </a:solidFill>
                <a:latin typeface="Consolas" panose="020B0609020204030204" pitchFamily="49" charset="0"/>
              </a:rPr>
              <a:t>	 //return</a:t>
            </a:r>
          </a:p>
        </p:txBody>
      </p:sp>
    </p:spTree>
    <p:extLst>
      <p:ext uri="{BB962C8B-B14F-4D97-AF65-F5344CB8AC3E}">
        <p14:creationId xmlns:p14="http://schemas.microsoft.com/office/powerpoint/2010/main" val="12140161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35" name="Rectangle 34">
            <a:extLst>
              <a:ext uri="{FF2B5EF4-FFF2-40B4-BE49-F238E27FC236}">
                <a16:creationId xmlns:a16="http://schemas.microsoft.com/office/drawing/2014/main" id="{65E9C5E1-200C-4997-ADA8-79B9BA47FE94}"/>
              </a:ext>
              <a:ext uri="{C183D7F6-B498-43B3-948B-1728B52AA6E4}">
                <adec:decorative xmlns:adec="http://schemas.microsoft.com/office/drawing/2017/decorative" val="1"/>
              </a:ext>
            </a:extLst>
          </p:cNvPr>
          <p:cNvSpPr/>
          <p:nvPr/>
        </p:nvSpPr>
        <p:spPr>
          <a:xfrm>
            <a:off x="838200" y="3648076"/>
            <a:ext cx="2558143" cy="152399"/>
          </a:xfrm>
          <a:prstGeom prst="rect">
            <a:avLst/>
          </a:prstGeom>
          <a:solidFill>
            <a:schemeClr val="accent3">
              <a:alpha val="0"/>
            </a:schemeClr>
          </a:solidFill>
          <a:ln w="38100">
            <a:solidFill>
              <a:schemeClr val="accent3">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alpha val="0"/>
                </a:schemeClr>
              </a:solidFill>
            </a:endParaRPr>
          </a:p>
        </p:txBody>
      </p:sp>
      <p:sp>
        <p:nvSpPr>
          <p:cNvPr id="40" name="Rectangle 39">
            <a:extLst>
              <a:ext uri="{FF2B5EF4-FFF2-40B4-BE49-F238E27FC236}">
                <a16:creationId xmlns:a16="http://schemas.microsoft.com/office/drawing/2014/main" id="{5CB0BD8E-B0DA-494C-86A3-44B22F2E5E3D}"/>
              </a:ext>
            </a:extLst>
          </p:cNvPr>
          <p:cNvSpPr/>
          <p:nvPr/>
        </p:nvSpPr>
        <p:spPr>
          <a:xfrm>
            <a:off x="988559" y="3730629"/>
            <a:ext cx="2257425" cy="52335"/>
          </a:xfrm>
          <a:prstGeom prst="rect">
            <a:avLst/>
          </a:prstGeom>
          <a:solidFill>
            <a:schemeClr val="accent3">
              <a:lumMod val="20000"/>
              <a:lumOff val="80000"/>
              <a:alpha val="0"/>
            </a:schemeClr>
          </a:solidFill>
          <a:ln w="38100">
            <a:solidFill>
              <a:schemeClr val="accent3">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alpha val="0"/>
                  </a:schemeClr>
                </a:solidFill>
                <a:latin typeface="+mj-lt"/>
              </a:rPr>
              <a:t>2</a:t>
            </a:r>
          </a:p>
        </p:txBody>
      </p:sp>
      <p:sp>
        <p:nvSpPr>
          <p:cNvPr id="45" name="Rectangle 44">
            <a:extLst>
              <a:ext uri="{FF2B5EF4-FFF2-40B4-BE49-F238E27FC236}">
                <a16:creationId xmlns:a16="http://schemas.microsoft.com/office/drawing/2014/main" id="{D5FD6650-3E3D-4B87-9039-C38F00E85973}"/>
              </a:ext>
            </a:extLst>
          </p:cNvPr>
          <p:cNvSpPr/>
          <p:nvPr/>
        </p:nvSpPr>
        <p:spPr>
          <a:xfrm>
            <a:off x="988559" y="3665941"/>
            <a:ext cx="2257425" cy="52335"/>
          </a:xfrm>
          <a:prstGeom prst="rect">
            <a:avLst/>
          </a:prstGeom>
          <a:solidFill>
            <a:schemeClr val="accent3">
              <a:lumMod val="20000"/>
              <a:lumOff val="80000"/>
              <a:alpha val="0"/>
            </a:schemeClr>
          </a:solidFill>
          <a:ln w="38100">
            <a:solidFill>
              <a:schemeClr val="accent3">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alpha val="0"/>
                  </a:schemeClr>
                </a:solidFill>
                <a:latin typeface="+mj-lt"/>
              </a:rPr>
              <a:t>0x50000F</a:t>
            </a:r>
          </a:p>
        </p:txBody>
      </p:sp>
      <p:sp>
        <p:nvSpPr>
          <p:cNvPr id="31" name="Rectangle 30">
            <a:extLst>
              <a:ext uri="{FF2B5EF4-FFF2-40B4-BE49-F238E27FC236}">
                <a16:creationId xmlns:a16="http://schemas.microsoft.com/office/drawing/2014/main" id="{2A3F766F-10B6-4A3D-A8A5-0947C6B36FFF}"/>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2" name="Rectangle 31">
            <a:extLst>
              <a:ext uri="{FF2B5EF4-FFF2-40B4-BE49-F238E27FC236}">
                <a16:creationId xmlns:a16="http://schemas.microsoft.com/office/drawing/2014/main" id="{5E247386-62C1-424D-A94E-53220DFFB500}"/>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9" name="Rectangle 38">
            <a:extLst>
              <a:ext uri="{FF2B5EF4-FFF2-40B4-BE49-F238E27FC236}">
                <a16:creationId xmlns:a16="http://schemas.microsoft.com/office/drawing/2014/main" id="{0F69C329-5D76-4F40-8C66-6C893BC84833}"/>
              </a:ext>
              <a:ext uri="{C183D7F6-B498-43B3-948B-1728B52AA6E4}">
                <adec:decorative xmlns:adec="http://schemas.microsoft.com/office/drawing/2017/decorative" val="1"/>
              </a:ext>
            </a:extLst>
          </p:cNvPr>
          <p:cNvSpPr/>
          <p:nvPr/>
        </p:nvSpPr>
        <p:spPr>
          <a:xfrm>
            <a:off x="838200" y="2569473"/>
            <a:ext cx="1828801"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41" name="Rectangle 40">
            <a:extLst>
              <a:ext uri="{FF2B5EF4-FFF2-40B4-BE49-F238E27FC236}">
                <a16:creationId xmlns:a16="http://schemas.microsoft.com/office/drawing/2014/main" id="{A01CE516-A5F7-4E0D-9472-B31B41567061}"/>
              </a:ext>
            </a:extLst>
          </p:cNvPr>
          <p:cNvSpPr/>
          <p:nvPr/>
        </p:nvSpPr>
        <p:spPr>
          <a:xfrm>
            <a:off x="945691" y="3120132"/>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3</a:t>
            </a:r>
          </a:p>
        </p:txBody>
      </p:sp>
      <p:sp>
        <p:nvSpPr>
          <p:cNvPr id="42" name="Rectangle 41">
            <a:extLst>
              <a:ext uri="{FF2B5EF4-FFF2-40B4-BE49-F238E27FC236}">
                <a16:creationId xmlns:a16="http://schemas.microsoft.com/office/drawing/2014/main" id="{E6387978-22BD-4652-B99F-6A986DD3D4B2}"/>
              </a:ext>
            </a:extLst>
          </p:cNvPr>
          <p:cNvSpPr/>
          <p:nvPr/>
        </p:nvSpPr>
        <p:spPr>
          <a:xfrm>
            <a:off x="945691" y="2671558"/>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0x500000</a:t>
            </a:r>
          </a:p>
        </p:txBody>
      </p:sp>
      <p:sp>
        <p:nvSpPr>
          <p:cNvPr id="43" name="Rectangle 42">
            <a:extLst>
              <a:ext uri="{FF2B5EF4-FFF2-40B4-BE49-F238E27FC236}">
                <a16:creationId xmlns:a16="http://schemas.microsoft.com/office/drawing/2014/main" id="{F69FBAC7-6400-4DFE-ADF6-D96871CF6A5A}"/>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51" name="Rectangle 50">
            <a:extLst>
              <a:ext uri="{FF2B5EF4-FFF2-40B4-BE49-F238E27FC236}">
                <a16:creationId xmlns:a16="http://schemas.microsoft.com/office/drawing/2014/main" id="{5BE564BD-9C0F-40A5-9DE7-F3820D782E36}"/>
              </a:ext>
            </a:extLst>
          </p:cNvPr>
          <p:cNvSpPr/>
          <p:nvPr/>
        </p:nvSpPr>
        <p:spPr>
          <a:xfrm>
            <a:off x="3015124" y="3397675"/>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52" name="Straight Arrow Connector 51">
            <a:extLst>
              <a:ext uri="{FF2B5EF4-FFF2-40B4-BE49-F238E27FC236}">
                <a16:creationId xmlns:a16="http://schemas.microsoft.com/office/drawing/2014/main" id="{75FF229C-889F-48DF-B423-174A9630D897}"/>
              </a:ext>
              <a:ext uri="{C183D7F6-B498-43B3-948B-1728B52AA6E4}">
                <adec:decorative xmlns:adec="http://schemas.microsoft.com/office/drawing/2017/decorative" val="1"/>
              </a:ext>
            </a:extLst>
          </p:cNvPr>
          <p:cNvCxnSpPr>
            <a:cxnSpLocks/>
            <a:stCxn id="51" idx="1"/>
          </p:cNvCxnSpPr>
          <p:nvPr/>
        </p:nvCxnSpPr>
        <p:spPr>
          <a:xfrm flipH="1">
            <a:off x="2684527" y="3626275"/>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3269718-C726-43EC-9234-12B58CD52A4B}"/>
              </a:ext>
              <a:ext uri="{C183D7F6-B498-43B3-948B-1728B52AA6E4}">
                <adec:decorative xmlns:adec="http://schemas.microsoft.com/office/drawing/2017/decorative" val="1"/>
              </a:ext>
            </a:extLst>
          </p:cNvPr>
          <p:cNvSpPr/>
          <p:nvPr/>
        </p:nvSpPr>
        <p:spPr>
          <a:xfrm>
            <a:off x="945691" y="3136555"/>
            <a:ext cx="1613820" cy="346488"/>
          </a:xfrm>
          <a:prstGeom prst="rect">
            <a:avLst/>
          </a:prstGeom>
          <a:noFill/>
          <a:ln w="381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9BD07BB-8222-4638-A11A-0DD0AA3DB2A6}"/>
              </a:ext>
            </a:extLst>
          </p:cNvPr>
          <p:cNvSpPr/>
          <p:nvPr/>
        </p:nvSpPr>
        <p:spPr>
          <a:xfrm>
            <a:off x="2189226" y="6026054"/>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X1: 2</a:t>
            </a:r>
          </a:p>
        </p:txBody>
      </p:sp>
      <p:sp>
        <p:nvSpPr>
          <p:cNvPr id="54" name="Rectangle 53">
            <a:extLst>
              <a:ext uri="{FF2B5EF4-FFF2-40B4-BE49-F238E27FC236}">
                <a16:creationId xmlns:a16="http://schemas.microsoft.com/office/drawing/2014/main" id="{5EF01798-CDD3-4155-950B-219729750897}"/>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fact(3)</a:t>
            </a:r>
          </a:p>
        </p:txBody>
      </p:sp>
      <p:sp>
        <p:nvSpPr>
          <p:cNvPr id="55" name="Rectangle 54">
            <a:extLst>
              <a:ext uri="{FF2B5EF4-FFF2-40B4-BE49-F238E27FC236}">
                <a16:creationId xmlns:a16="http://schemas.microsoft.com/office/drawing/2014/main" id="{090E0518-675C-4DEA-BB0D-18B2B0DF2945}"/>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3</a:t>
            </a:r>
          </a:p>
        </p:txBody>
      </p:sp>
      <p:sp>
        <p:nvSpPr>
          <p:cNvPr id="56" name="Rectangle 55">
            <a:extLst>
              <a:ext uri="{FF2B5EF4-FFF2-40B4-BE49-F238E27FC236}">
                <a16:creationId xmlns:a16="http://schemas.microsoft.com/office/drawing/2014/main" id="{F20F5DF9-338F-4C96-94EC-5F6448E3C840}"/>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0x50000F</a:t>
            </a:r>
          </a:p>
        </p:txBody>
      </p:sp>
      <p:sp>
        <p:nvSpPr>
          <p:cNvPr id="59" name="Rectangle 58">
            <a:extLst>
              <a:ext uri="{FF2B5EF4-FFF2-40B4-BE49-F238E27FC236}">
                <a16:creationId xmlns:a16="http://schemas.microsoft.com/office/drawing/2014/main" id="{3EFFC5FD-F604-4DE8-B4F7-4DD3D2458DC1}"/>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D2F300BB-06CF-4704-9F2D-3D490ADEE27A}"/>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61" name="Oval 60">
              <a:extLst>
                <a:ext uri="{FF2B5EF4-FFF2-40B4-BE49-F238E27FC236}">
                  <a16:creationId xmlns:a16="http://schemas.microsoft.com/office/drawing/2014/main" id="{97494EDA-1255-49A0-BB4F-3474A61816FC}"/>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Multiplication Sign 61">
              <a:extLst>
                <a:ext uri="{FF2B5EF4-FFF2-40B4-BE49-F238E27FC236}">
                  <a16:creationId xmlns:a16="http://schemas.microsoft.com/office/drawing/2014/main" id="{72F37A0E-021B-4949-A757-A23616B911C9}"/>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8EEA123D-1166-45E4-BAD5-41C94D21C542}"/>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alpha val="20000"/>
                  </a:schemeClr>
                </a:solidFill>
                <a:latin typeface="Consolas" panose="020B0609020204030204" pitchFamily="49" charset="0"/>
              </a:rPr>
              <a:t>FACT:</a:t>
            </a:r>
            <a:r>
              <a:rPr lang="en-US" sz="1450" dirty="0">
                <a:solidFill>
                  <a:schemeClr val="lt1">
                    <a:alpha val="20000"/>
                  </a:schemeClr>
                </a:solidFill>
                <a:latin typeface="Consolas" panose="020B0609020204030204" pitchFamily="49" charset="0"/>
              </a:rPr>
              <a:t>	//argument is in X0</a:t>
            </a:r>
          </a:p>
          <a:p>
            <a:pPr>
              <a:defRPr sz="2000"/>
            </a:pPr>
            <a:r>
              <a:rPr lang="en-US" sz="1450" dirty="0">
                <a:solidFill>
                  <a:schemeClr val="accent3">
                    <a:alpha val="20000"/>
                  </a:schemeClr>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alpha val="20000"/>
                  </a:schemeClr>
                </a:solidFill>
                <a:latin typeface="Consolas" panose="020B0609020204030204" pitchFamily="49" charset="0"/>
              </a:rPr>
              <a:t>	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alpha val="20000"/>
                  </a:schemeClr>
                </a:solidFill>
                <a:latin typeface="Consolas" panose="020B0609020204030204" pitchFamily="49" charset="0"/>
              </a:rPr>
              <a:t>	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alpha val="20000"/>
                  </a:schemeClr>
                </a:solidFill>
                <a:latin typeface="Consolas" panose="020B0609020204030204" pitchFamily="49" charset="0"/>
              </a:rPr>
              <a:t>	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solidFill>
                <a:latin typeface="Consolas" panose="020B0609020204030204" pitchFamily="49" charset="0"/>
              </a:rPr>
              <a:t>	LDUR X30, [SP, #8] </a:t>
            </a:r>
            <a:r>
              <a:rPr lang="en-US" sz="1450" dirty="0">
                <a:solidFill>
                  <a:schemeClr val="bg2">
                    <a:lumMod val="95000"/>
                  </a:schemeClr>
                </a:solidFill>
                <a:latin typeface="Consolas" panose="020B0609020204030204" pitchFamily="49" charset="0"/>
              </a:rPr>
              <a:t>//restore return address</a:t>
            </a:r>
          </a:p>
          <a:p>
            <a:r>
              <a:rPr lang="en-US" sz="1450" dirty="0">
                <a:solidFill>
                  <a:schemeClr val="accent3"/>
                </a:solidFill>
                <a:latin typeface="Consolas" panose="020B0609020204030204" pitchFamily="49" charset="0"/>
              </a:rPr>
              <a:t>	</a:t>
            </a:r>
            <a:r>
              <a:rPr lang="en-US" sz="1450" dirty="0">
                <a:solidFill>
                  <a:schemeClr val="accent3">
                    <a:alpha val="20000"/>
                  </a:schemeClr>
                </a:solidFill>
                <a:latin typeface="Consolas" panose="020B0609020204030204" pitchFamily="49" charset="0"/>
              </a:rPr>
              <a:t>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alpha val="20000"/>
                  </a:schemeClr>
                </a:solidFill>
                <a:latin typeface="Consolas" panose="020B0609020204030204" pitchFamily="49" charset="0"/>
              </a:rPr>
              <a:t>	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Tree>
    <p:extLst>
      <p:ext uri="{BB962C8B-B14F-4D97-AF65-F5344CB8AC3E}">
        <p14:creationId xmlns:p14="http://schemas.microsoft.com/office/powerpoint/2010/main" val="1610220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556E-17 1.11111E-6 L 2.77556E-17 -0.06736 " pathEditMode="relative" rAng="0" ptsTypes="AA">
                                      <p:cBhvr>
                                        <p:cTn id="6" dur="1500" fill="hold"/>
                                        <p:tgtEl>
                                          <p:spTgt spid="50"/>
                                        </p:tgtEl>
                                        <p:attrNameLst>
                                          <p:attrName>ppt_x</p:attrName>
                                          <p:attrName>ppt_y</p:attrName>
                                        </p:attrNameLst>
                                      </p:cBhvr>
                                      <p:rCtr x="0" y="-33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35" name="Rectangle 34">
            <a:extLst>
              <a:ext uri="{FF2B5EF4-FFF2-40B4-BE49-F238E27FC236}">
                <a16:creationId xmlns:a16="http://schemas.microsoft.com/office/drawing/2014/main" id="{65E9C5E1-200C-4997-ADA8-79B9BA47FE94}"/>
              </a:ext>
              <a:ext uri="{C183D7F6-B498-43B3-948B-1728B52AA6E4}">
                <adec:decorative xmlns:adec="http://schemas.microsoft.com/office/drawing/2017/decorative" val="1"/>
              </a:ext>
            </a:extLst>
          </p:cNvPr>
          <p:cNvSpPr/>
          <p:nvPr/>
        </p:nvSpPr>
        <p:spPr>
          <a:xfrm>
            <a:off x="838200" y="3648076"/>
            <a:ext cx="2558143" cy="152399"/>
          </a:xfrm>
          <a:prstGeom prst="rect">
            <a:avLst/>
          </a:prstGeom>
          <a:solidFill>
            <a:schemeClr val="accent3">
              <a:alpha val="0"/>
            </a:schemeClr>
          </a:solidFill>
          <a:ln w="38100">
            <a:solidFill>
              <a:schemeClr val="accent3">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alpha val="0"/>
                </a:schemeClr>
              </a:solidFill>
            </a:endParaRPr>
          </a:p>
        </p:txBody>
      </p:sp>
      <p:sp>
        <p:nvSpPr>
          <p:cNvPr id="40" name="Rectangle 39">
            <a:extLst>
              <a:ext uri="{FF2B5EF4-FFF2-40B4-BE49-F238E27FC236}">
                <a16:creationId xmlns:a16="http://schemas.microsoft.com/office/drawing/2014/main" id="{5CB0BD8E-B0DA-494C-86A3-44B22F2E5E3D}"/>
              </a:ext>
            </a:extLst>
          </p:cNvPr>
          <p:cNvSpPr/>
          <p:nvPr/>
        </p:nvSpPr>
        <p:spPr>
          <a:xfrm>
            <a:off x="988559" y="3730629"/>
            <a:ext cx="2257425" cy="52335"/>
          </a:xfrm>
          <a:prstGeom prst="rect">
            <a:avLst/>
          </a:prstGeom>
          <a:solidFill>
            <a:schemeClr val="accent3">
              <a:lumMod val="20000"/>
              <a:lumOff val="80000"/>
              <a:alpha val="0"/>
            </a:schemeClr>
          </a:solidFill>
          <a:ln w="38100">
            <a:solidFill>
              <a:schemeClr val="accent3">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alpha val="0"/>
                  </a:schemeClr>
                </a:solidFill>
                <a:latin typeface="+mj-lt"/>
              </a:rPr>
              <a:t>2</a:t>
            </a:r>
          </a:p>
        </p:txBody>
      </p:sp>
      <p:sp>
        <p:nvSpPr>
          <p:cNvPr id="45" name="Rectangle 44">
            <a:extLst>
              <a:ext uri="{FF2B5EF4-FFF2-40B4-BE49-F238E27FC236}">
                <a16:creationId xmlns:a16="http://schemas.microsoft.com/office/drawing/2014/main" id="{D5FD6650-3E3D-4B87-9039-C38F00E85973}"/>
              </a:ext>
            </a:extLst>
          </p:cNvPr>
          <p:cNvSpPr/>
          <p:nvPr/>
        </p:nvSpPr>
        <p:spPr>
          <a:xfrm>
            <a:off x="988559" y="3665941"/>
            <a:ext cx="2257425" cy="52335"/>
          </a:xfrm>
          <a:prstGeom prst="rect">
            <a:avLst/>
          </a:prstGeom>
          <a:solidFill>
            <a:schemeClr val="accent3">
              <a:lumMod val="20000"/>
              <a:lumOff val="80000"/>
              <a:alpha val="0"/>
            </a:schemeClr>
          </a:solidFill>
          <a:ln w="38100">
            <a:solidFill>
              <a:schemeClr val="accent3">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alpha val="0"/>
                  </a:schemeClr>
                </a:solidFill>
                <a:latin typeface="+mj-lt"/>
              </a:rPr>
              <a:t>0x50000F</a:t>
            </a:r>
          </a:p>
        </p:txBody>
      </p:sp>
      <p:sp>
        <p:nvSpPr>
          <p:cNvPr id="29" name="Rectangle 28">
            <a:extLst>
              <a:ext uri="{FF2B5EF4-FFF2-40B4-BE49-F238E27FC236}">
                <a16:creationId xmlns:a16="http://schemas.microsoft.com/office/drawing/2014/main" id="{A0C799B2-7D91-477F-BE1C-99C7F4278563}"/>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1" name="Rectangle 30">
            <a:extLst>
              <a:ext uri="{FF2B5EF4-FFF2-40B4-BE49-F238E27FC236}">
                <a16:creationId xmlns:a16="http://schemas.microsoft.com/office/drawing/2014/main" id="{7EB91258-57C3-4312-B6D3-E790C5C8C3E1}"/>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8" name="Rectangle 37">
            <a:extLst>
              <a:ext uri="{FF2B5EF4-FFF2-40B4-BE49-F238E27FC236}">
                <a16:creationId xmlns:a16="http://schemas.microsoft.com/office/drawing/2014/main" id="{3219FCDC-EBAC-499D-8879-AEFCEF9E4935}"/>
              </a:ext>
              <a:ext uri="{C183D7F6-B498-43B3-948B-1728B52AA6E4}">
                <adec:decorative xmlns:adec="http://schemas.microsoft.com/office/drawing/2017/decorative" val="1"/>
              </a:ext>
            </a:extLst>
          </p:cNvPr>
          <p:cNvSpPr/>
          <p:nvPr/>
        </p:nvSpPr>
        <p:spPr>
          <a:xfrm>
            <a:off x="838200" y="2569473"/>
            <a:ext cx="1828801" cy="1056802"/>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solidFill>
            </a:endParaRPr>
          </a:p>
        </p:txBody>
      </p:sp>
      <p:sp>
        <p:nvSpPr>
          <p:cNvPr id="39" name="Rectangle 38">
            <a:extLst>
              <a:ext uri="{FF2B5EF4-FFF2-40B4-BE49-F238E27FC236}">
                <a16:creationId xmlns:a16="http://schemas.microsoft.com/office/drawing/2014/main" id="{4E6AE1CA-C5A7-4964-9548-BF654419C435}"/>
              </a:ext>
            </a:extLst>
          </p:cNvPr>
          <p:cNvSpPr/>
          <p:nvPr/>
        </p:nvSpPr>
        <p:spPr>
          <a:xfrm>
            <a:off x="945691" y="3120132"/>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3</a:t>
            </a:r>
          </a:p>
        </p:txBody>
      </p:sp>
      <p:sp>
        <p:nvSpPr>
          <p:cNvPr id="41" name="Rectangle 40">
            <a:extLst>
              <a:ext uri="{FF2B5EF4-FFF2-40B4-BE49-F238E27FC236}">
                <a16:creationId xmlns:a16="http://schemas.microsoft.com/office/drawing/2014/main" id="{1755D177-47BF-4A3E-9FAF-17E3FE57F41D}"/>
              </a:ext>
            </a:extLst>
          </p:cNvPr>
          <p:cNvSpPr/>
          <p:nvPr/>
        </p:nvSpPr>
        <p:spPr>
          <a:xfrm>
            <a:off x="945691" y="2671558"/>
            <a:ext cx="1613820" cy="36291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latin typeface="+mj-lt"/>
              </a:rPr>
              <a:t>0x500000</a:t>
            </a:r>
          </a:p>
        </p:txBody>
      </p:sp>
      <p:sp>
        <p:nvSpPr>
          <p:cNvPr id="42" name="Rectangle 41">
            <a:extLst>
              <a:ext uri="{FF2B5EF4-FFF2-40B4-BE49-F238E27FC236}">
                <a16:creationId xmlns:a16="http://schemas.microsoft.com/office/drawing/2014/main" id="{61E0FC45-1CE8-4F4A-9F5F-2B637C2F0C3A}"/>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44" name="Rectangle 43">
            <a:extLst>
              <a:ext uri="{FF2B5EF4-FFF2-40B4-BE49-F238E27FC236}">
                <a16:creationId xmlns:a16="http://schemas.microsoft.com/office/drawing/2014/main" id="{ED049D53-F86A-4E5D-B6FB-199EFB29BF2B}"/>
              </a:ext>
            </a:extLst>
          </p:cNvPr>
          <p:cNvSpPr/>
          <p:nvPr/>
        </p:nvSpPr>
        <p:spPr>
          <a:xfrm>
            <a:off x="3015124" y="3397675"/>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50" name="Straight Arrow Connector 49">
            <a:extLst>
              <a:ext uri="{FF2B5EF4-FFF2-40B4-BE49-F238E27FC236}">
                <a16:creationId xmlns:a16="http://schemas.microsoft.com/office/drawing/2014/main" id="{C7CFC6AF-EA96-4669-92A7-E3BA7CDAF61A}"/>
              </a:ext>
              <a:ext uri="{C183D7F6-B498-43B3-948B-1728B52AA6E4}">
                <adec:decorative xmlns:adec="http://schemas.microsoft.com/office/drawing/2017/decorative" val="1"/>
              </a:ext>
            </a:extLst>
          </p:cNvPr>
          <p:cNvCxnSpPr>
            <a:cxnSpLocks/>
            <a:stCxn id="44" idx="1"/>
          </p:cNvCxnSpPr>
          <p:nvPr/>
        </p:nvCxnSpPr>
        <p:spPr>
          <a:xfrm flipH="1">
            <a:off x="2684527" y="3626275"/>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D5527A43-862A-4E55-9E15-4686D66D8C90}"/>
              </a:ext>
            </a:extLst>
          </p:cNvPr>
          <p:cNvSpPr/>
          <p:nvPr/>
        </p:nvSpPr>
        <p:spPr>
          <a:xfrm>
            <a:off x="2189226" y="6026054"/>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X1: 2</a:t>
            </a:r>
          </a:p>
        </p:txBody>
      </p:sp>
      <p:sp>
        <p:nvSpPr>
          <p:cNvPr id="52" name="Rectangle 51">
            <a:extLst>
              <a:ext uri="{FF2B5EF4-FFF2-40B4-BE49-F238E27FC236}">
                <a16:creationId xmlns:a16="http://schemas.microsoft.com/office/drawing/2014/main" id="{6F45A907-E77D-4F10-9415-5B9045E5A5C4}"/>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fact(3)</a:t>
            </a:r>
          </a:p>
        </p:txBody>
      </p:sp>
      <p:sp>
        <p:nvSpPr>
          <p:cNvPr id="53" name="Rectangle 52">
            <a:extLst>
              <a:ext uri="{FF2B5EF4-FFF2-40B4-BE49-F238E27FC236}">
                <a16:creationId xmlns:a16="http://schemas.microsoft.com/office/drawing/2014/main" id="{6B46C72F-E01C-48F9-B9C2-1BAB03FDDEFC}"/>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3</a:t>
            </a:r>
          </a:p>
        </p:txBody>
      </p:sp>
      <p:sp>
        <p:nvSpPr>
          <p:cNvPr id="54" name="Rectangle 53">
            <a:extLst>
              <a:ext uri="{FF2B5EF4-FFF2-40B4-BE49-F238E27FC236}">
                <a16:creationId xmlns:a16="http://schemas.microsoft.com/office/drawing/2014/main" id="{0D8B4375-DF01-4EE6-8556-5A8BEA320807}"/>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0x500000</a:t>
            </a:r>
          </a:p>
        </p:txBody>
      </p:sp>
      <p:sp>
        <p:nvSpPr>
          <p:cNvPr id="57" name="Rectangle 56">
            <a:extLst>
              <a:ext uri="{FF2B5EF4-FFF2-40B4-BE49-F238E27FC236}">
                <a16:creationId xmlns:a16="http://schemas.microsoft.com/office/drawing/2014/main" id="{DD89F1FA-D569-4F50-9E4A-0900F1087014}"/>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a:extLst>
              <a:ext uri="{FF2B5EF4-FFF2-40B4-BE49-F238E27FC236}">
                <a16:creationId xmlns:a16="http://schemas.microsoft.com/office/drawing/2014/main" id="{7AF07441-BE06-4F3E-974F-3992C17834D2}"/>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59" name="Oval 58">
              <a:extLst>
                <a:ext uri="{FF2B5EF4-FFF2-40B4-BE49-F238E27FC236}">
                  <a16:creationId xmlns:a16="http://schemas.microsoft.com/office/drawing/2014/main" id="{772FF5B4-C3D8-4B2C-8A5E-D54A9D4673FE}"/>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Multiplication Sign 59">
              <a:extLst>
                <a:ext uri="{FF2B5EF4-FFF2-40B4-BE49-F238E27FC236}">
                  <a16:creationId xmlns:a16="http://schemas.microsoft.com/office/drawing/2014/main" id="{A44E920D-297C-4610-95F7-D7B9F6E8CD13}"/>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F0FF4FDD-CF58-4FAB-A65B-D87182A9678C}"/>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alpha val="20000"/>
                  </a:schemeClr>
                </a:solidFill>
                <a:latin typeface="Consolas" panose="020B0609020204030204" pitchFamily="49" charset="0"/>
              </a:rPr>
              <a:t>FACT:</a:t>
            </a:r>
            <a:r>
              <a:rPr lang="en-US" sz="1450" dirty="0">
                <a:solidFill>
                  <a:schemeClr val="lt1">
                    <a:alpha val="20000"/>
                  </a:schemeClr>
                </a:solidFill>
                <a:latin typeface="Consolas" panose="020B0609020204030204" pitchFamily="49" charset="0"/>
              </a:rPr>
              <a:t>	//argument is in X0</a:t>
            </a:r>
          </a:p>
          <a:p>
            <a:pPr>
              <a:defRPr sz="2000"/>
            </a:pPr>
            <a:r>
              <a:rPr lang="en-US" sz="1450" dirty="0">
                <a:solidFill>
                  <a:schemeClr val="accent3">
                    <a:alpha val="20000"/>
                  </a:schemeClr>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alpha val="20000"/>
                  </a:schemeClr>
                </a:solidFill>
                <a:latin typeface="Consolas" panose="020B0609020204030204" pitchFamily="49" charset="0"/>
              </a:rPr>
              <a:t>	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alpha val="20000"/>
                  </a:schemeClr>
                </a:solidFill>
                <a:latin typeface="Consolas" panose="020B0609020204030204" pitchFamily="49" charset="0"/>
              </a:rPr>
              <a:t>	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alpha val="20000"/>
                  </a:schemeClr>
                </a:solidFill>
                <a:latin typeface="Consolas" panose="020B0609020204030204" pitchFamily="49" charset="0"/>
              </a:rPr>
              <a:t>	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alpha val="20000"/>
                  </a:schemeClr>
                </a:solidFill>
                <a:latin typeface="Consolas" panose="020B0609020204030204" pitchFamily="49" charset="0"/>
              </a:rPr>
              <a:t>	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solidFill>
                <a:latin typeface="Consolas" panose="020B0609020204030204" pitchFamily="49" charset="0"/>
              </a:rPr>
              <a:t>	ADD SP, SP, #16  </a:t>
            </a:r>
            <a:r>
              <a:rPr lang="en-US" sz="1450" dirty="0">
                <a:solidFill>
                  <a:schemeClr val="bg2">
                    <a:lumMod val="95000"/>
                  </a:schemeClr>
                </a:solidFill>
                <a:latin typeface="Consolas" panose="020B0609020204030204" pitchFamily="49" charset="0"/>
              </a:rPr>
              <a:t>  //restore stack pointer</a:t>
            </a:r>
          </a:p>
          <a:p>
            <a:r>
              <a:rPr lang="en-US" sz="1450" dirty="0">
                <a:solidFill>
                  <a:schemeClr val="accent3"/>
                </a:solidFill>
                <a:latin typeface="Consolas" panose="020B0609020204030204" pitchFamily="49" charset="0"/>
              </a:rPr>
              <a:t>	</a:t>
            </a:r>
            <a:r>
              <a:rPr lang="en-US" sz="1450" dirty="0">
                <a:solidFill>
                  <a:schemeClr val="accent3">
                    <a:alpha val="20000"/>
                  </a:schemeClr>
                </a:solidFill>
                <a:latin typeface="Consolas" panose="020B0609020204030204" pitchFamily="49" charset="0"/>
              </a:rPr>
              <a:t>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Tree>
    <p:extLst>
      <p:ext uri="{BB962C8B-B14F-4D97-AF65-F5344CB8AC3E}">
        <p14:creationId xmlns:p14="http://schemas.microsoft.com/office/powerpoint/2010/main" val="470463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9" name="Rectangle 28">
            <a:extLst>
              <a:ext uri="{FF2B5EF4-FFF2-40B4-BE49-F238E27FC236}">
                <a16:creationId xmlns:a16="http://schemas.microsoft.com/office/drawing/2014/main" id="{6A0FDB8E-2E41-4BB3-A158-4ADCA53D15E2}"/>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3" name="Rectangle 32">
            <a:extLst>
              <a:ext uri="{FF2B5EF4-FFF2-40B4-BE49-F238E27FC236}">
                <a16:creationId xmlns:a16="http://schemas.microsoft.com/office/drawing/2014/main" id="{D3CA4501-CAD8-4308-83C7-61B00E58C54F}"/>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6" name="Rectangle 35">
            <a:extLst>
              <a:ext uri="{FF2B5EF4-FFF2-40B4-BE49-F238E27FC236}">
                <a16:creationId xmlns:a16="http://schemas.microsoft.com/office/drawing/2014/main" id="{4E7DDA7A-5255-4064-B279-C7082EFB4572}"/>
              </a:ext>
            </a:extLst>
          </p:cNvPr>
          <p:cNvSpPr/>
          <p:nvPr/>
        </p:nvSpPr>
        <p:spPr>
          <a:xfrm>
            <a:off x="3015124" y="2340873"/>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37" name="Straight Arrow Connector 36">
            <a:extLst>
              <a:ext uri="{FF2B5EF4-FFF2-40B4-BE49-F238E27FC236}">
                <a16:creationId xmlns:a16="http://schemas.microsoft.com/office/drawing/2014/main" id="{8B49662F-FF05-4CF6-A3BD-98B087ECC400}"/>
              </a:ext>
              <a:ext uri="{C183D7F6-B498-43B3-948B-1728B52AA6E4}">
                <adec:decorative xmlns:adec="http://schemas.microsoft.com/office/drawing/2017/decorative" val="1"/>
              </a:ext>
            </a:extLst>
          </p:cNvPr>
          <p:cNvCxnSpPr>
            <a:cxnSpLocks/>
            <a:stCxn id="36" idx="1"/>
          </p:cNvCxnSpPr>
          <p:nvPr/>
        </p:nvCxnSpPr>
        <p:spPr>
          <a:xfrm flipH="1">
            <a:off x="2684527" y="2569473"/>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7852831-B1EA-4EC4-B23C-2041577A619E}"/>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39" name="Rectangle 38">
            <a:extLst>
              <a:ext uri="{FF2B5EF4-FFF2-40B4-BE49-F238E27FC236}">
                <a16:creationId xmlns:a16="http://schemas.microsoft.com/office/drawing/2014/main" id="{4EC2B50C-011C-43D2-B9AB-619612A219C2}"/>
              </a:ext>
            </a:extLst>
          </p:cNvPr>
          <p:cNvSpPr/>
          <p:nvPr/>
        </p:nvSpPr>
        <p:spPr>
          <a:xfrm>
            <a:off x="2189226" y="6026054"/>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X1: 2</a:t>
            </a:r>
          </a:p>
        </p:txBody>
      </p:sp>
      <p:sp>
        <p:nvSpPr>
          <p:cNvPr id="40" name="Rectangle 39">
            <a:extLst>
              <a:ext uri="{FF2B5EF4-FFF2-40B4-BE49-F238E27FC236}">
                <a16:creationId xmlns:a16="http://schemas.microsoft.com/office/drawing/2014/main" id="{0AE7B371-C3A1-4861-9F0D-B2E7DC1BB9E9}"/>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fact(3)</a:t>
            </a:r>
          </a:p>
        </p:txBody>
      </p:sp>
      <p:sp>
        <p:nvSpPr>
          <p:cNvPr id="45" name="Rectangle 44">
            <a:extLst>
              <a:ext uri="{FF2B5EF4-FFF2-40B4-BE49-F238E27FC236}">
                <a16:creationId xmlns:a16="http://schemas.microsoft.com/office/drawing/2014/main" id="{1DC002E0-FE78-4686-A927-220CC6D85724}"/>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3</a:t>
            </a:r>
          </a:p>
        </p:txBody>
      </p:sp>
      <p:sp>
        <p:nvSpPr>
          <p:cNvPr id="46" name="Rectangle 45">
            <a:extLst>
              <a:ext uri="{FF2B5EF4-FFF2-40B4-BE49-F238E27FC236}">
                <a16:creationId xmlns:a16="http://schemas.microsoft.com/office/drawing/2014/main" id="{66ECD431-F517-4B6F-B258-8B87D5FB5D34}"/>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0x500000</a:t>
            </a:r>
          </a:p>
        </p:txBody>
      </p:sp>
      <p:sp>
        <p:nvSpPr>
          <p:cNvPr id="49" name="Rectangle 48">
            <a:extLst>
              <a:ext uri="{FF2B5EF4-FFF2-40B4-BE49-F238E27FC236}">
                <a16:creationId xmlns:a16="http://schemas.microsoft.com/office/drawing/2014/main" id="{B84EDAD0-3A88-4064-8AB5-0B6556236D44}"/>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50">
            <a:extLst>
              <a:ext uri="{FF2B5EF4-FFF2-40B4-BE49-F238E27FC236}">
                <a16:creationId xmlns:a16="http://schemas.microsoft.com/office/drawing/2014/main" id="{123D3973-9562-4C94-828C-6289B8AA85DD}"/>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52" name="Oval 51">
              <a:extLst>
                <a:ext uri="{FF2B5EF4-FFF2-40B4-BE49-F238E27FC236}">
                  <a16:creationId xmlns:a16="http://schemas.microsoft.com/office/drawing/2014/main" id="{12CA7242-5704-47B0-9AC7-0E8F6B92D561}"/>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ultiplication Sign 52">
              <a:extLst>
                <a:ext uri="{FF2B5EF4-FFF2-40B4-BE49-F238E27FC236}">
                  <a16:creationId xmlns:a16="http://schemas.microsoft.com/office/drawing/2014/main" id="{BAC3E521-0CB2-4A76-93CE-C5354D6B350B}"/>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7EC96B22-3C95-440E-8927-A8C3FBC36634}"/>
              </a:ext>
              <a:ext uri="{C183D7F6-B498-43B3-948B-1728B52AA6E4}">
                <adec:decorative xmlns:adec="http://schemas.microsoft.com/office/drawing/2017/decorative" val="1"/>
              </a:ext>
            </a:extLst>
          </p:cNvPr>
          <p:cNvSpPr/>
          <p:nvPr/>
        </p:nvSpPr>
        <p:spPr>
          <a:xfrm>
            <a:off x="838200" y="2569472"/>
            <a:ext cx="1828801" cy="293429"/>
          </a:xfrm>
          <a:prstGeom prst="rect">
            <a:avLst/>
          </a:prstGeom>
          <a:solidFill>
            <a:schemeClr val="accent2">
              <a:alpha val="0"/>
            </a:schemeClr>
          </a:solidFill>
          <a:ln w="38100">
            <a:solidFill>
              <a:schemeClr val="accent2">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endParaRPr lang="en-US" sz="2400" b="1" dirty="0">
              <a:solidFill>
                <a:schemeClr val="tx1">
                  <a:alpha val="0"/>
                </a:schemeClr>
              </a:solidFill>
            </a:endParaRPr>
          </a:p>
        </p:txBody>
      </p:sp>
      <p:sp>
        <p:nvSpPr>
          <p:cNvPr id="56" name="Rectangle 55">
            <a:extLst>
              <a:ext uri="{FF2B5EF4-FFF2-40B4-BE49-F238E27FC236}">
                <a16:creationId xmlns:a16="http://schemas.microsoft.com/office/drawing/2014/main" id="{601FB605-7CA4-4606-B85C-362A36FE2BE1}"/>
              </a:ext>
            </a:extLst>
          </p:cNvPr>
          <p:cNvSpPr/>
          <p:nvPr/>
        </p:nvSpPr>
        <p:spPr>
          <a:xfrm>
            <a:off x="945691" y="2722367"/>
            <a:ext cx="1613820" cy="100765"/>
          </a:xfrm>
          <a:prstGeom prst="rect">
            <a:avLst/>
          </a:prstGeom>
          <a:solidFill>
            <a:schemeClr val="accent2">
              <a:lumMod val="20000"/>
              <a:lumOff val="80000"/>
              <a:alpha val="0"/>
            </a:schemeClr>
          </a:solidFill>
          <a:ln w="38100">
            <a:solidFill>
              <a:schemeClr val="accent2">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alpha val="0"/>
                  </a:schemeClr>
                </a:solidFill>
                <a:latin typeface="+mj-lt"/>
              </a:rPr>
              <a:t>3</a:t>
            </a:r>
          </a:p>
        </p:txBody>
      </p:sp>
      <p:sp>
        <p:nvSpPr>
          <p:cNvPr id="57" name="Rectangle 56">
            <a:extLst>
              <a:ext uri="{FF2B5EF4-FFF2-40B4-BE49-F238E27FC236}">
                <a16:creationId xmlns:a16="http://schemas.microsoft.com/office/drawing/2014/main" id="{7E20EAD4-383D-480B-8D53-8DA9D46F1907}"/>
              </a:ext>
            </a:extLst>
          </p:cNvPr>
          <p:cNvSpPr/>
          <p:nvPr/>
        </p:nvSpPr>
        <p:spPr>
          <a:xfrm>
            <a:off x="945691" y="2597817"/>
            <a:ext cx="1613820" cy="100765"/>
          </a:xfrm>
          <a:prstGeom prst="rect">
            <a:avLst/>
          </a:prstGeom>
          <a:solidFill>
            <a:schemeClr val="accent2">
              <a:lumMod val="20000"/>
              <a:lumOff val="80000"/>
              <a:alpha val="0"/>
            </a:schemeClr>
          </a:solidFill>
          <a:ln w="38100">
            <a:solidFill>
              <a:schemeClr val="accent2">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alpha val="0"/>
                  </a:schemeClr>
                </a:solidFill>
                <a:latin typeface="+mj-lt"/>
              </a:rPr>
              <a:t>0x500000</a:t>
            </a:r>
          </a:p>
        </p:txBody>
      </p:sp>
      <p:sp>
        <p:nvSpPr>
          <p:cNvPr id="24" name="Rectangle 23">
            <a:extLst>
              <a:ext uri="{FF2B5EF4-FFF2-40B4-BE49-F238E27FC236}">
                <a16:creationId xmlns:a16="http://schemas.microsoft.com/office/drawing/2014/main" id="{F4B2AEBB-ABFD-4B9E-80C0-6464E317D5A0}"/>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alpha val="20000"/>
                  </a:schemeClr>
                </a:solidFill>
                <a:latin typeface="Consolas" panose="020B0609020204030204" pitchFamily="49" charset="0"/>
              </a:rPr>
              <a:t>FACT:</a:t>
            </a:r>
            <a:r>
              <a:rPr lang="en-US" sz="1450" dirty="0">
                <a:solidFill>
                  <a:schemeClr val="lt1">
                    <a:alpha val="20000"/>
                  </a:schemeClr>
                </a:solidFill>
                <a:latin typeface="Consolas" panose="020B0609020204030204" pitchFamily="49" charset="0"/>
              </a:rPr>
              <a:t>	//argument is in X0</a:t>
            </a:r>
          </a:p>
          <a:p>
            <a:pPr>
              <a:defRPr sz="2000"/>
            </a:pPr>
            <a:r>
              <a:rPr lang="en-US" sz="1450" dirty="0">
                <a:solidFill>
                  <a:schemeClr val="accent3">
                    <a:alpha val="20000"/>
                  </a:schemeClr>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alpha val="20000"/>
                  </a:schemeClr>
                </a:solidFill>
                <a:latin typeface="Consolas" panose="020B0609020204030204" pitchFamily="49" charset="0"/>
              </a:rPr>
              <a:t>	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alpha val="20000"/>
                  </a:schemeClr>
                </a:solidFill>
                <a:latin typeface="Consolas" panose="020B0609020204030204" pitchFamily="49" charset="0"/>
              </a:rPr>
              <a:t>	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alpha val="20000"/>
                  </a:schemeClr>
                </a:solidFill>
                <a:latin typeface="Consolas" panose="020B0609020204030204" pitchFamily="49" charset="0"/>
              </a:rPr>
              <a:t>	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alpha val="20000"/>
                  </a:schemeClr>
                </a:solidFill>
                <a:latin typeface="Consolas" panose="020B0609020204030204" pitchFamily="49" charset="0"/>
              </a:rPr>
              <a:t>	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solidFill>
                <a:latin typeface="Consolas" panose="020B0609020204030204" pitchFamily="49" charset="0"/>
              </a:rPr>
              <a:t>	ADD SP, SP, #16  </a:t>
            </a:r>
            <a:r>
              <a:rPr lang="en-US" sz="1450" dirty="0">
                <a:solidFill>
                  <a:schemeClr val="bg2">
                    <a:lumMod val="95000"/>
                  </a:schemeClr>
                </a:solidFill>
                <a:latin typeface="Consolas" panose="020B0609020204030204" pitchFamily="49" charset="0"/>
              </a:rPr>
              <a:t>  //restore stack pointer</a:t>
            </a:r>
          </a:p>
          <a:p>
            <a:r>
              <a:rPr lang="en-US" sz="1450" dirty="0">
                <a:solidFill>
                  <a:schemeClr val="accent3"/>
                </a:solidFill>
                <a:latin typeface="Consolas" panose="020B0609020204030204" pitchFamily="49" charset="0"/>
              </a:rPr>
              <a:t>	</a:t>
            </a:r>
            <a:r>
              <a:rPr lang="en-US" sz="1450" dirty="0">
                <a:solidFill>
                  <a:schemeClr val="accent3">
                    <a:alpha val="20000"/>
                  </a:schemeClr>
                </a:solidFill>
                <a:latin typeface="Consolas" panose="020B0609020204030204" pitchFamily="49" charset="0"/>
              </a:rPr>
              <a:t>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Tree>
    <p:extLst>
      <p:ext uri="{BB962C8B-B14F-4D97-AF65-F5344CB8AC3E}">
        <p14:creationId xmlns:p14="http://schemas.microsoft.com/office/powerpoint/2010/main" val="2869905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9" name="Rectangle 28">
            <a:extLst>
              <a:ext uri="{FF2B5EF4-FFF2-40B4-BE49-F238E27FC236}">
                <a16:creationId xmlns:a16="http://schemas.microsoft.com/office/drawing/2014/main" id="{06AB8273-5232-4072-8B0A-B7317DBEA254}"/>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3" name="Rectangle 32">
            <a:extLst>
              <a:ext uri="{FF2B5EF4-FFF2-40B4-BE49-F238E27FC236}">
                <a16:creationId xmlns:a16="http://schemas.microsoft.com/office/drawing/2014/main" id="{433EF302-8068-4A05-9CC7-FCE0726152A1}"/>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5" name="Rectangle 34">
            <a:extLst>
              <a:ext uri="{FF2B5EF4-FFF2-40B4-BE49-F238E27FC236}">
                <a16:creationId xmlns:a16="http://schemas.microsoft.com/office/drawing/2014/main" id="{A82C00EA-91F4-4ED0-8105-0A11DD19073D}"/>
              </a:ext>
            </a:extLst>
          </p:cNvPr>
          <p:cNvSpPr/>
          <p:nvPr/>
        </p:nvSpPr>
        <p:spPr>
          <a:xfrm>
            <a:off x="3015124" y="2340873"/>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36" name="Straight Arrow Connector 35">
            <a:extLst>
              <a:ext uri="{FF2B5EF4-FFF2-40B4-BE49-F238E27FC236}">
                <a16:creationId xmlns:a16="http://schemas.microsoft.com/office/drawing/2014/main" id="{0DBAFEDA-B69A-4BF2-8F4F-15F2B3F8595B}"/>
              </a:ext>
              <a:ext uri="{C183D7F6-B498-43B3-948B-1728B52AA6E4}">
                <adec:decorative xmlns:adec="http://schemas.microsoft.com/office/drawing/2017/decorative" val="1"/>
              </a:ext>
            </a:extLst>
          </p:cNvPr>
          <p:cNvCxnSpPr>
            <a:cxnSpLocks/>
            <a:stCxn id="35" idx="1"/>
          </p:cNvCxnSpPr>
          <p:nvPr/>
        </p:nvCxnSpPr>
        <p:spPr>
          <a:xfrm flipH="1">
            <a:off x="2684527" y="2569473"/>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E1898FB0-4313-409B-9BD8-6F0F66799273}"/>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38" name="Rectangle 37">
            <a:extLst>
              <a:ext uri="{FF2B5EF4-FFF2-40B4-BE49-F238E27FC236}">
                <a16:creationId xmlns:a16="http://schemas.microsoft.com/office/drawing/2014/main" id="{B5C421CB-AFC6-4D6D-8159-85739FD0A9A2}"/>
              </a:ext>
            </a:extLst>
          </p:cNvPr>
          <p:cNvSpPr/>
          <p:nvPr/>
        </p:nvSpPr>
        <p:spPr>
          <a:xfrm>
            <a:off x="2189226" y="6026054"/>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X1: 2</a:t>
            </a:r>
          </a:p>
        </p:txBody>
      </p:sp>
      <p:sp>
        <p:nvSpPr>
          <p:cNvPr id="39" name="Rectangle 38">
            <a:extLst>
              <a:ext uri="{FF2B5EF4-FFF2-40B4-BE49-F238E27FC236}">
                <a16:creationId xmlns:a16="http://schemas.microsoft.com/office/drawing/2014/main" id="{1CE6080B-537D-4F8F-84AF-9BA2DABE02A1}"/>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fact(3)</a:t>
            </a:r>
          </a:p>
        </p:txBody>
      </p:sp>
      <p:sp>
        <p:nvSpPr>
          <p:cNvPr id="40" name="Rectangle 39">
            <a:extLst>
              <a:ext uri="{FF2B5EF4-FFF2-40B4-BE49-F238E27FC236}">
                <a16:creationId xmlns:a16="http://schemas.microsoft.com/office/drawing/2014/main" id="{B5687B7A-7C65-4ED2-93DA-1FC1EBFB5B0E}"/>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3</a:t>
            </a:r>
          </a:p>
        </p:txBody>
      </p:sp>
      <p:sp>
        <p:nvSpPr>
          <p:cNvPr id="45" name="Rectangle 44">
            <a:extLst>
              <a:ext uri="{FF2B5EF4-FFF2-40B4-BE49-F238E27FC236}">
                <a16:creationId xmlns:a16="http://schemas.microsoft.com/office/drawing/2014/main" id="{54AF403D-0E09-4077-944F-024AAACE6E1B}"/>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0x500000</a:t>
            </a:r>
          </a:p>
        </p:txBody>
      </p:sp>
      <p:sp>
        <p:nvSpPr>
          <p:cNvPr id="49" name="Rectangle 48">
            <a:extLst>
              <a:ext uri="{FF2B5EF4-FFF2-40B4-BE49-F238E27FC236}">
                <a16:creationId xmlns:a16="http://schemas.microsoft.com/office/drawing/2014/main" id="{20416C8D-129F-4A92-BC82-8DAF3D505F54}"/>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2DEF2A37-6967-42F0-8524-DC1D5B2FA839}"/>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51" name="Oval 50">
              <a:extLst>
                <a:ext uri="{FF2B5EF4-FFF2-40B4-BE49-F238E27FC236}">
                  <a16:creationId xmlns:a16="http://schemas.microsoft.com/office/drawing/2014/main" id="{2017CDA1-2042-4DFE-9767-B2F7508A21EE}"/>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Multiplication Sign 51">
              <a:extLst>
                <a:ext uri="{FF2B5EF4-FFF2-40B4-BE49-F238E27FC236}">
                  <a16:creationId xmlns:a16="http://schemas.microsoft.com/office/drawing/2014/main" id="{80892B9F-525E-4338-9B5C-8D76FA65114C}"/>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B1857EBD-F2F3-4C0F-B065-256BA7CA98F3}"/>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alpha val="20000"/>
                  </a:schemeClr>
                </a:solidFill>
                <a:latin typeface="Consolas" panose="020B0609020204030204" pitchFamily="49" charset="0"/>
              </a:rPr>
              <a:t>FACT:</a:t>
            </a:r>
            <a:r>
              <a:rPr lang="en-US" sz="1450" dirty="0">
                <a:solidFill>
                  <a:schemeClr val="lt1">
                    <a:alpha val="20000"/>
                  </a:schemeClr>
                </a:solidFill>
                <a:latin typeface="Consolas" panose="020B0609020204030204" pitchFamily="49" charset="0"/>
              </a:rPr>
              <a:t>	//argument is in X0</a:t>
            </a:r>
          </a:p>
          <a:p>
            <a:pPr>
              <a:defRPr sz="2000"/>
            </a:pPr>
            <a:r>
              <a:rPr lang="en-US" sz="1450" dirty="0">
                <a:solidFill>
                  <a:schemeClr val="accent3">
                    <a:alpha val="20000"/>
                  </a:schemeClr>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alpha val="20000"/>
                  </a:schemeClr>
                </a:solidFill>
                <a:latin typeface="Consolas" panose="020B0609020204030204" pitchFamily="49" charset="0"/>
              </a:rPr>
              <a:t>	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alpha val="20000"/>
                  </a:schemeClr>
                </a:solidFill>
                <a:latin typeface="Consolas" panose="020B0609020204030204" pitchFamily="49" charset="0"/>
              </a:rPr>
              <a:t>	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alpha val="20000"/>
                  </a:schemeClr>
                </a:solidFill>
                <a:latin typeface="Consolas" panose="020B0609020204030204" pitchFamily="49" charset="0"/>
              </a:rPr>
              <a:t>	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alpha val="20000"/>
                  </a:schemeClr>
                </a:solidFill>
                <a:latin typeface="Consolas" panose="020B0609020204030204" pitchFamily="49" charset="0"/>
              </a:rPr>
              <a:t>	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alpha val="20000"/>
                  </a:schemeClr>
                </a:solidFill>
                <a:latin typeface="Consolas" panose="020B0609020204030204" pitchFamily="49" charset="0"/>
              </a:rPr>
              <a:t>	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solidFill>
                <a:latin typeface="Consolas" panose="020B0609020204030204" pitchFamily="49" charset="0"/>
              </a:rPr>
              <a:t>	MUL X1, X0, X1   </a:t>
            </a:r>
            <a:r>
              <a:rPr lang="en-US" sz="1450" dirty="0">
                <a:solidFill>
                  <a:schemeClr val="bg2">
                    <a:lumMod val="95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BR X30 	</a:t>
            </a:r>
            <a:r>
              <a:rPr lang="en-US" sz="1450" dirty="0">
                <a:solidFill>
                  <a:schemeClr val="bg2">
                    <a:lumMod val="95000"/>
                    <a:alpha val="20000"/>
                  </a:schemeClr>
                </a:solidFill>
                <a:latin typeface="Consolas" panose="020B0609020204030204" pitchFamily="49" charset="0"/>
              </a:rPr>
              <a:t>          //return</a:t>
            </a:r>
          </a:p>
        </p:txBody>
      </p:sp>
    </p:spTree>
    <p:extLst>
      <p:ext uri="{BB962C8B-B14F-4D97-AF65-F5344CB8AC3E}">
        <p14:creationId xmlns:p14="http://schemas.microsoft.com/office/powerpoint/2010/main" val="9898872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9" name="Rectangle 28">
            <a:extLst>
              <a:ext uri="{FF2B5EF4-FFF2-40B4-BE49-F238E27FC236}">
                <a16:creationId xmlns:a16="http://schemas.microsoft.com/office/drawing/2014/main" id="{94F7AA96-2677-4B3C-A537-728A0E472E1E}"/>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3" name="Rectangle 32">
            <a:extLst>
              <a:ext uri="{FF2B5EF4-FFF2-40B4-BE49-F238E27FC236}">
                <a16:creationId xmlns:a16="http://schemas.microsoft.com/office/drawing/2014/main" id="{3B6EDA9A-9E3D-46ED-A295-24027FCB22C5}"/>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5" name="Rectangle 34">
            <a:extLst>
              <a:ext uri="{FF2B5EF4-FFF2-40B4-BE49-F238E27FC236}">
                <a16:creationId xmlns:a16="http://schemas.microsoft.com/office/drawing/2014/main" id="{6FC8F385-FBFD-46FB-B6BF-2FE049760B83}"/>
              </a:ext>
            </a:extLst>
          </p:cNvPr>
          <p:cNvSpPr/>
          <p:nvPr/>
        </p:nvSpPr>
        <p:spPr>
          <a:xfrm>
            <a:off x="3015124" y="2340873"/>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36" name="Straight Arrow Connector 35">
            <a:extLst>
              <a:ext uri="{FF2B5EF4-FFF2-40B4-BE49-F238E27FC236}">
                <a16:creationId xmlns:a16="http://schemas.microsoft.com/office/drawing/2014/main" id="{30C541E8-C342-4A99-B9D6-A95F8BD5D6CB}"/>
              </a:ext>
              <a:ext uri="{C183D7F6-B498-43B3-948B-1728B52AA6E4}">
                <adec:decorative xmlns:adec="http://schemas.microsoft.com/office/drawing/2017/decorative" val="1"/>
              </a:ext>
            </a:extLst>
          </p:cNvPr>
          <p:cNvCxnSpPr>
            <a:cxnSpLocks/>
            <a:stCxn id="35" idx="1"/>
          </p:cNvCxnSpPr>
          <p:nvPr/>
        </p:nvCxnSpPr>
        <p:spPr>
          <a:xfrm flipH="1">
            <a:off x="2684527" y="2569473"/>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A682FD10-7401-4CB5-AC83-378E8D8FC073}"/>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38" name="Rectangle 37">
            <a:extLst>
              <a:ext uri="{FF2B5EF4-FFF2-40B4-BE49-F238E27FC236}">
                <a16:creationId xmlns:a16="http://schemas.microsoft.com/office/drawing/2014/main" id="{4BF8F8E7-7435-4333-8136-D18556633107}"/>
              </a:ext>
            </a:extLst>
          </p:cNvPr>
          <p:cNvSpPr/>
          <p:nvPr/>
        </p:nvSpPr>
        <p:spPr>
          <a:xfrm>
            <a:off x="2189226" y="6026054"/>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X1: 6</a:t>
            </a:r>
          </a:p>
        </p:txBody>
      </p:sp>
      <p:sp>
        <p:nvSpPr>
          <p:cNvPr id="39" name="Rectangle 38">
            <a:extLst>
              <a:ext uri="{FF2B5EF4-FFF2-40B4-BE49-F238E27FC236}">
                <a16:creationId xmlns:a16="http://schemas.microsoft.com/office/drawing/2014/main" id="{3707915B-1A1C-4AD9-B972-B7D24FD07583}"/>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fact(3)</a:t>
            </a:r>
          </a:p>
        </p:txBody>
      </p:sp>
      <p:sp>
        <p:nvSpPr>
          <p:cNvPr id="40" name="Rectangle 39">
            <a:extLst>
              <a:ext uri="{FF2B5EF4-FFF2-40B4-BE49-F238E27FC236}">
                <a16:creationId xmlns:a16="http://schemas.microsoft.com/office/drawing/2014/main" id="{B4C37D94-714F-4ED2-851D-514D834BDB0B}"/>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X0: 3</a:t>
            </a:r>
          </a:p>
        </p:txBody>
      </p:sp>
      <p:sp>
        <p:nvSpPr>
          <p:cNvPr id="45" name="Rectangle 44">
            <a:extLst>
              <a:ext uri="{FF2B5EF4-FFF2-40B4-BE49-F238E27FC236}">
                <a16:creationId xmlns:a16="http://schemas.microsoft.com/office/drawing/2014/main" id="{805049F5-3B98-498A-8C6D-717AF631CE68}"/>
              </a:ext>
            </a:extLst>
          </p:cNvPr>
          <p:cNvSpPr/>
          <p:nvPr/>
        </p:nvSpPr>
        <p:spPr>
          <a:xfrm>
            <a:off x="2189226" y="5577480"/>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X30: 0x500000</a:t>
            </a:r>
          </a:p>
        </p:txBody>
      </p:sp>
      <p:sp>
        <p:nvSpPr>
          <p:cNvPr id="49" name="Rectangle 48">
            <a:extLst>
              <a:ext uri="{FF2B5EF4-FFF2-40B4-BE49-F238E27FC236}">
                <a16:creationId xmlns:a16="http://schemas.microsoft.com/office/drawing/2014/main" id="{25A3B33E-9E7B-43AA-B0DA-91E7F357F70F}"/>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CC0E3827-1F36-4CA3-9B42-B82D18424E25}"/>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51" name="Oval 50">
              <a:extLst>
                <a:ext uri="{FF2B5EF4-FFF2-40B4-BE49-F238E27FC236}">
                  <a16:creationId xmlns:a16="http://schemas.microsoft.com/office/drawing/2014/main" id="{A4DB26B8-3FEA-4B72-AE78-4A69342C7A12}"/>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Multiplication Sign 51">
              <a:extLst>
                <a:ext uri="{FF2B5EF4-FFF2-40B4-BE49-F238E27FC236}">
                  <a16:creationId xmlns:a16="http://schemas.microsoft.com/office/drawing/2014/main" id="{4EF31AAE-44E5-4D1C-8D24-5B4F9E17051A}"/>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D0ACB80E-8195-4B7C-8553-9948FB82347A}"/>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alpha val="20000"/>
                  </a:schemeClr>
                </a:solidFill>
                <a:latin typeface="Consolas" panose="020B0609020204030204" pitchFamily="49" charset="0"/>
              </a:rPr>
              <a:t>FACT:</a:t>
            </a:r>
            <a:r>
              <a:rPr lang="en-US" sz="1450" dirty="0">
                <a:solidFill>
                  <a:schemeClr val="lt1">
                    <a:alpha val="20000"/>
                  </a:schemeClr>
                </a:solidFill>
                <a:latin typeface="Consolas" panose="020B0609020204030204" pitchFamily="49" charset="0"/>
              </a:rPr>
              <a:t>	//argument is in X0</a:t>
            </a:r>
          </a:p>
          <a:p>
            <a:pPr>
              <a:defRPr sz="2000"/>
            </a:pPr>
            <a:r>
              <a:rPr lang="en-US" sz="1450" dirty="0">
                <a:solidFill>
                  <a:schemeClr val="accent3">
                    <a:alpha val="20000"/>
                  </a:schemeClr>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alpha val="20000"/>
                  </a:schemeClr>
                </a:solidFill>
                <a:latin typeface="Consolas" panose="020B0609020204030204" pitchFamily="49" charset="0"/>
              </a:rPr>
              <a:t>	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alpha val="20000"/>
                  </a:schemeClr>
                </a:solidFill>
                <a:latin typeface="Consolas" panose="020B0609020204030204" pitchFamily="49" charset="0"/>
              </a:rPr>
              <a:t>	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alpha val="20000"/>
                  </a:schemeClr>
                </a:solidFill>
                <a:latin typeface="Consolas" panose="020B0609020204030204" pitchFamily="49" charset="0"/>
              </a:rPr>
              <a:t>	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alpha val="20000"/>
                  </a:schemeClr>
                </a:solidFill>
                <a:latin typeface="Consolas" panose="020B0609020204030204" pitchFamily="49" charset="0"/>
              </a:rPr>
              <a:t>	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alpha val="20000"/>
                  </a:schemeClr>
                </a:solidFill>
                <a:latin typeface="Consolas" panose="020B0609020204030204" pitchFamily="49" charset="0"/>
              </a:rPr>
              <a:t>	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alpha val="20000"/>
                  </a:schemeClr>
                </a:solidFill>
                <a:latin typeface="Consolas" panose="020B0609020204030204" pitchFamily="49" charset="0"/>
              </a:rPr>
              <a:t>	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a:t>
            </a:r>
            <a:r>
              <a:rPr lang="en-US" sz="1450" dirty="0">
                <a:solidFill>
                  <a:schemeClr val="accent3"/>
                </a:solidFill>
                <a:latin typeface="Consolas" panose="020B0609020204030204" pitchFamily="49" charset="0"/>
              </a:rPr>
              <a:t>BR X30 	</a:t>
            </a:r>
            <a:r>
              <a:rPr lang="en-US" sz="1450" dirty="0">
                <a:solidFill>
                  <a:schemeClr val="bg2">
                    <a:lumMod val="95000"/>
                  </a:schemeClr>
                </a:solidFill>
                <a:latin typeface="Consolas" panose="020B0609020204030204" pitchFamily="49" charset="0"/>
              </a:rPr>
              <a:t>          //return</a:t>
            </a:r>
          </a:p>
        </p:txBody>
      </p:sp>
    </p:spTree>
    <p:extLst>
      <p:ext uri="{BB962C8B-B14F-4D97-AF65-F5344CB8AC3E}">
        <p14:creationId xmlns:p14="http://schemas.microsoft.com/office/powerpoint/2010/main" val="3193662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9" name="Rectangle 28">
            <a:extLst>
              <a:ext uri="{FF2B5EF4-FFF2-40B4-BE49-F238E27FC236}">
                <a16:creationId xmlns:a16="http://schemas.microsoft.com/office/drawing/2014/main" id="{AA142CF3-BFD4-4EEB-AE9A-326D33817BEC}"/>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3" name="Rectangle 32">
            <a:extLst>
              <a:ext uri="{FF2B5EF4-FFF2-40B4-BE49-F238E27FC236}">
                <a16:creationId xmlns:a16="http://schemas.microsoft.com/office/drawing/2014/main" id="{073B1B56-6496-4EFE-9991-963DD4FE3FAC}"/>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5" name="Rectangle 34">
            <a:extLst>
              <a:ext uri="{FF2B5EF4-FFF2-40B4-BE49-F238E27FC236}">
                <a16:creationId xmlns:a16="http://schemas.microsoft.com/office/drawing/2014/main" id="{046821A5-A99D-4ACC-A522-3E9B8AE195B2}"/>
              </a:ext>
            </a:extLst>
          </p:cNvPr>
          <p:cNvSpPr/>
          <p:nvPr/>
        </p:nvSpPr>
        <p:spPr>
          <a:xfrm>
            <a:off x="3015124" y="2340873"/>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36" name="Straight Arrow Connector 35">
            <a:extLst>
              <a:ext uri="{FF2B5EF4-FFF2-40B4-BE49-F238E27FC236}">
                <a16:creationId xmlns:a16="http://schemas.microsoft.com/office/drawing/2014/main" id="{F2F48923-80B6-4353-AE92-95A2BC0B0062}"/>
              </a:ext>
              <a:ext uri="{C183D7F6-B498-43B3-948B-1728B52AA6E4}">
                <adec:decorative xmlns:adec="http://schemas.microsoft.com/office/drawing/2017/decorative" val="1"/>
              </a:ext>
            </a:extLst>
          </p:cNvPr>
          <p:cNvCxnSpPr>
            <a:cxnSpLocks/>
            <a:stCxn id="35" idx="1"/>
          </p:cNvCxnSpPr>
          <p:nvPr/>
        </p:nvCxnSpPr>
        <p:spPr>
          <a:xfrm flipH="1">
            <a:off x="2684527" y="2569473"/>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D7D6AAE3-9644-466F-ACC9-E51014D373BE}"/>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38" name="Rectangle 37">
            <a:extLst>
              <a:ext uri="{FF2B5EF4-FFF2-40B4-BE49-F238E27FC236}">
                <a16:creationId xmlns:a16="http://schemas.microsoft.com/office/drawing/2014/main" id="{688BF8ED-70CA-41DB-A9DB-2FAA5F926B6D}"/>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X1: 6</a:t>
            </a:r>
          </a:p>
        </p:txBody>
      </p:sp>
      <p:sp>
        <p:nvSpPr>
          <p:cNvPr id="39" name="Rectangle 38">
            <a:extLst>
              <a:ext uri="{FF2B5EF4-FFF2-40B4-BE49-F238E27FC236}">
                <a16:creationId xmlns:a16="http://schemas.microsoft.com/office/drawing/2014/main" id="{E17C9EE7-D3BD-40EF-8CAB-72D716936657}"/>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fact(3)</a:t>
            </a:r>
          </a:p>
        </p:txBody>
      </p:sp>
      <p:sp>
        <p:nvSpPr>
          <p:cNvPr id="47" name="Rectangle 46">
            <a:extLst>
              <a:ext uri="{FF2B5EF4-FFF2-40B4-BE49-F238E27FC236}">
                <a16:creationId xmlns:a16="http://schemas.microsoft.com/office/drawing/2014/main" id="{B320EDDD-02ED-45F0-A10D-1B27743B8C88}"/>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8" name="Group 47">
            <a:extLst>
              <a:ext uri="{FF2B5EF4-FFF2-40B4-BE49-F238E27FC236}">
                <a16:creationId xmlns:a16="http://schemas.microsoft.com/office/drawing/2014/main" id="{C4593C90-843E-4221-A0C4-DE810D04028E}"/>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49" name="Oval 48">
              <a:extLst>
                <a:ext uri="{FF2B5EF4-FFF2-40B4-BE49-F238E27FC236}">
                  <a16:creationId xmlns:a16="http://schemas.microsoft.com/office/drawing/2014/main" id="{BC753668-44E3-4DF2-9F3E-2651906F8930}"/>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Multiplication Sign 49">
              <a:extLst>
                <a:ext uri="{FF2B5EF4-FFF2-40B4-BE49-F238E27FC236}">
                  <a16:creationId xmlns:a16="http://schemas.microsoft.com/office/drawing/2014/main" id="{69B554F1-E03B-46A8-889F-5B44AA442CEA}"/>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E76F02CB-9E67-4F6C-B659-428003A6BC45}"/>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alpha val="20000"/>
                  </a:schemeClr>
                </a:solidFill>
                <a:latin typeface="Consolas" panose="020B0609020204030204" pitchFamily="49" charset="0"/>
              </a:rPr>
              <a:t>FACT:</a:t>
            </a:r>
            <a:r>
              <a:rPr lang="en-US" sz="1450" dirty="0">
                <a:solidFill>
                  <a:schemeClr val="lt1">
                    <a:alpha val="20000"/>
                  </a:schemeClr>
                </a:solidFill>
                <a:latin typeface="Consolas" panose="020B0609020204030204" pitchFamily="49" charset="0"/>
              </a:rPr>
              <a:t>	//argument is in X0</a:t>
            </a:r>
          </a:p>
          <a:p>
            <a:pPr>
              <a:defRPr sz="2000"/>
            </a:pPr>
            <a:r>
              <a:rPr lang="en-US" sz="1450" dirty="0">
                <a:solidFill>
                  <a:schemeClr val="accent3">
                    <a:alpha val="20000"/>
                  </a:schemeClr>
                </a:solidFill>
                <a:latin typeface="Consolas" panose="020B0609020204030204" pitchFamily="49" charset="0"/>
              </a:rPr>
              <a:t>	SUBS X9, X0, #1</a:t>
            </a:r>
          </a:p>
          <a:p>
            <a:pPr>
              <a:defRPr sz="2000"/>
            </a:pPr>
            <a:r>
              <a:rPr lang="en-US" sz="1450" dirty="0">
                <a:solidFill>
                  <a:schemeClr val="accent3">
                    <a:alpha val="20000"/>
                  </a:schemeClr>
                </a:solidFill>
                <a:latin typeface="Consolas" panose="020B0609020204030204" pitchFamily="49" charset="0"/>
              </a:rPr>
              <a:t>	B.GT RECURSE</a:t>
            </a:r>
          </a:p>
          <a:p>
            <a:pPr>
              <a:defRPr sz="2000"/>
            </a:pPr>
            <a:r>
              <a:rPr lang="en-US" sz="1450" dirty="0">
                <a:solidFill>
                  <a:schemeClr val="lt1">
                    <a:alpha val="20000"/>
                  </a:schemeClr>
                </a:solidFill>
                <a:latin typeface="Consolas" panose="020B0609020204030204" pitchFamily="49" charset="0"/>
              </a:rPr>
              <a:t>	//base case</a:t>
            </a:r>
          </a:p>
          <a:p>
            <a:pPr>
              <a:defRPr sz="2000"/>
            </a:pPr>
            <a:r>
              <a:rPr lang="en-US" sz="1450" dirty="0">
                <a:solidFill>
                  <a:schemeClr val="accent3">
                    <a:alpha val="20000"/>
                  </a:schemeClr>
                </a:solidFill>
                <a:latin typeface="Consolas" panose="020B0609020204030204" pitchFamily="49" charset="0"/>
              </a:rPr>
              <a:t>	ADD X1, XZR, #1    </a:t>
            </a:r>
            <a:r>
              <a:rPr lang="en-US" sz="1450" dirty="0">
                <a:solidFill>
                  <a:schemeClr val="lt1">
                    <a:alpha val="20000"/>
                  </a:schemeClr>
                </a:solidFill>
                <a:latin typeface="Consolas" panose="020B0609020204030204" pitchFamily="49" charset="0"/>
              </a:rPr>
              <a:t>//return argument X1 is 1</a:t>
            </a:r>
          </a:p>
          <a:p>
            <a:pPr>
              <a:defRPr sz="2000"/>
            </a:pPr>
            <a:r>
              <a:rPr lang="en-US" sz="1450" dirty="0">
                <a:solidFill>
                  <a:schemeClr val="accent3">
                    <a:alpha val="20000"/>
                  </a:schemeClr>
                </a:solidFill>
                <a:latin typeface="Consolas" panose="020B0609020204030204" pitchFamily="49" charset="0"/>
              </a:rPr>
              <a:t>	BR X30 </a:t>
            </a:r>
            <a:r>
              <a:rPr lang="en-US" sz="1450" dirty="0">
                <a:solidFill>
                  <a:schemeClr val="lt1">
                    <a:alpha val="20000"/>
                  </a:schemeClr>
                </a:solidFill>
                <a:latin typeface="Consolas" panose="020B0609020204030204" pitchFamily="49" charset="0"/>
              </a:rPr>
              <a:t>		 //return</a:t>
            </a:r>
          </a:p>
          <a:p>
            <a:r>
              <a:rPr lang="en-US" sz="1400" dirty="0">
                <a:solidFill>
                  <a:schemeClr val="accent3">
                    <a:alpha val="20000"/>
                  </a:schemeClr>
                </a:solidFill>
                <a:latin typeface="Consolas" panose="020B0609020204030204" pitchFamily="49" charset="0"/>
              </a:rPr>
              <a:t>RECURSE: </a:t>
            </a:r>
            <a:r>
              <a:rPr lang="en-US" sz="1450" dirty="0">
                <a:solidFill>
                  <a:schemeClr val="accent3">
                    <a:alpha val="20000"/>
                  </a:schemeClr>
                </a:solidFill>
                <a:latin typeface="Consolas" panose="020B0609020204030204" pitchFamily="49" charset="0"/>
              </a:rPr>
              <a:t>	SUB SP, SP, #16    </a:t>
            </a:r>
            <a:r>
              <a:rPr lang="en-US" sz="1450" dirty="0">
                <a:solidFill>
                  <a:schemeClr val="bg2">
                    <a:lumMod val="95000"/>
                    <a:alpha val="20000"/>
                  </a:schemeClr>
                </a:solidFill>
                <a:latin typeface="Consolas" panose="020B0609020204030204" pitchFamily="49" charset="0"/>
              </a:rPr>
              <a:t>//prepare stack frame</a:t>
            </a:r>
          </a:p>
          <a:p>
            <a:r>
              <a:rPr lang="en-US" sz="1450" dirty="0">
                <a:solidFill>
                  <a:schemeClr val="accent3">
                    <a:alpha val="20000"/>
                  </a:schemeClr>
                </a:solidFill>
                <a:latin typeface="Consolas" panose="020B0609020204030204" pitchFamily="49" charset="0"/>
              </a:rPr>
              <a:t>	STUR X30, [SP, #8] </a:t>
            </a:r>
            <a:r>
              <a:rPr lang="en-US" sz="1450" dirty="0">
                <a:solidFill>
                  <a:schemeClr val="bg2">
                    <a:lumMod val="95000"/>
                    <a:alpha val="20000"/>
                  </a:schemeClr>
                </a:solidFill>
                <a:latin typeface="Consolas" panose="020B0609020204030204" pitchFamily="49" charset="0"/>
              </a:rPr>
              <a:t>//save return address</a:t>
            </a:r>
          </a:p>
          <a:p>
            <a:r>
              <a:rPr lang="en-US" sz="1450" dirty="0">
                <a:solidFill>
                  <a:schemeClr val="accent3">
                    <a:alpha val="20000"/>
                  </a:schemeClr>
                </a:solidFill>
                <a:latin typeface="Consolas" panose="020B0609020204030204" pitchFamily="49" charset="0"/>
              </a:rPr>
              <a:t>	STUR X0, [SP, #0] </a:t>
            </a:r>
            <a:r>
              <a:rPr lang="en-US" sz="1450" dirty="0">
                <a:solidFill>
                  <a:schemeClr val="bg2">
                    <a:lumMod val="95000"/>
                    <a:alpha val="20000"/>
                  </a:schemeClr>
                </a:solidFill>
                <a:latin typeface="Consolas" panose="020B0609020204030204" pitchFamily="49" charset="0"/>
              </a:rPr>
              <a:t> //save argument n</a:t>
            </a:r>
          </a:p>
          <a:p>
            <a:r>
              <a:rPr lang="en-US" sz="1450" dirty="0">
                <a:solidFill>
                  <a:schemeClr val="accent3">
                    <a:alpha val="20000"/>
                  </a:schemeClr>
                </a:solidFill>
                <a:latin typeface="Consolas" panose="020B0609020204030204" pitchFamily="49" charset="0"/>
              </a:rPr>
              <a:t>	SUB X0, X0, #1  </a:t>
            </a:r>
            <a:r>
              <a:rPr lang="en-US" sz="1450" dirty="0">
                <a:solidFill>
                  <a:schemeClr val="bg2">
                    <a:lumMod val="95000"/>
                    <a:alpha val="20000"/>
                  </a:schemeClr>
                </a:solidFill>
                <a:latin typeface="Consolas" panose="020B0609020204030204" pitchFamily="49" charset="0"/>
              </a:rPr>
              <a:t>   //recursive call will have n-1 as argument</a:t>
            </a:r>
          </a:p>
          <a:p>
            <a:r>
              <a:rPr lang="en-US" sz="1450" dirty="0">
                <a:solidFill>
                  <a:schemeClr val="accent3">
                    <a:alpha val="20000"/>
                  </a:schemeClr>
                </a:solidFill>
                <a:latin typeface="Consolas" panose="020B0609020204030204" pitchFamily="49" charset="0"/>
              </a:rPr>
              <a:t>	BL FACT </a:t>
            </a:r>
            <a:r>
              <a:rPr lang="en-US" sz="1450" dirty="0">
                <a:solidFill>
                  <a:schemeClr val="bg2">
                    <a:lumMod val="95000"/>
                    <a:alpha val="20000"/>
                  </a:schemeClr>
                </a:solidFill>
                <a:latin typeface="Consolas" panose="020B0609020204030204" pitchFamily="49" charset="0"/>
              </a:rPr>
              <a:t>	          //call fact with n-1</a:t>
            </a:r>
          </a:p>
          <a:p>
            <a:r>
              <a:rPr lang="en-US" sz="1450" dirty="0">
                <a:solidFill>
                  <a:schemeClr val="bg2">
                    <a:lumMod val="95000"/>
                    <a:alpha val="20000"/>
                  </a:schemeClr>
                </a:solidFill>
                <a:latin typeface="Consolas" panose="020B0609020204030204" pitchFamily="49" charset="0"/>
              </a:rPr>
              <a:t>	//return from recursive call, fact(n-1) is in X1</a:t>
            </a:r>
          </a:p>
          <a:p>
            <a:r>
              <a:rPr lang="en-US" sz="1450" dirty="0">
                <a:solidFill>
                  <a:schemeClr val="accent3">
                    <a:alpha val="20000"/>
                  </a:schemeClr>
                </a:solidFill>
                <a:latin typeface="Consolas" panose="020B0609020204030204" pitchFamily="49" charset="0"/>
              </a:rPr>
              <a:t>	LDUR X0, [SP, #0]  </a:t>
            </a:r>
            <a:r>
              <a:rPr lang="en-US" sz="1450" dirty="0">
                <a:solidFill>
                  <a:schemeClr val="bg2">
                    <a:lumMod val="95000"/>
                    <a:alpha val="20000"/>
                  </a:schemeClr>
                </a:solidFill>
                <a:latin typeface="Consolas" panose="020B0609020204030204" pitchFamily="49" charset="0"/>
              </a:rPr>
              <a:t>//restore n</a:t>
            </a:r>
          </a:p>
          <a:p>
            <a:r>
              <a:rPr lang="en-US" sz="1450" dirty="0">
                <a:solidFill>
                  <a:schemeClr val="accent3">
                    <a:alpha val="20000"/>
                  </a:schemeClr>
                </a:solidFill>
                <a:latin typeface="Consolas" panose="020B0609020204030204" pitchFamily="49" charset="0"/>
              </a:rPr>
              <a:t>	LDUR X30, [SP, #8] </a:t>
            </a:r>
            <a:r>
              <a:rPr lang="en-US" sz="1450" dirty="0">
                <a:solidFill>
                  <a:schemeClr val="bg2">
                    <a:lumMod val="95000"/>
                    <a:alpha val="20000"/>
                  </a:schemeClr>
                </a:solidFill>
                <a:latin typeface="Consolas" panose="020B0609020204030204" pitchFamily="49" charset="0"/>
              </a:rPr>
              <a:t>//restore return address</a:t>
            </a:r>
          </a:p>
          <a:p>
            <a:r>
              <a:rPr lang="en-US" sz="1450" dirty="0">
                <a:solidFill>
                  <a:schemeClr val="accent3">
                    <a:alpha val="20000"/>
                  </a:schemeClr>
                </a:solidFill>
                <a:latin typeface="Consolas" panose="020B0609020204030204" pitchFamily="49" charset="0"/>
              </a:rPr>
              <a:t>	ADD SP, SP, #16  </a:t>
            </a:r>
            <a:r>
              <a:rPr lang="en-US" sz="1450" dirty="0">
                <a:solidFill>
                  <a:schemeClr val="bg2">
                    <a:lumMod val="95000"/>
                    <a:alpha val="20000"/>
                  </a:schemeClr>
                </a:solidFill>
                <a:latin typeface="Consolas" panose="020B0609020204030204" pitchFamily="49" charset="0"/>
              </a:rPr>
              <a:t>  //restore stack pointer</a:t>
            </a:r>
          </a:p>
          <a:p>
            <a:r>
              <a:rPr lang="en-US" sz="1450" dirty="0">
                <a:solidFill>
                  <a:schemeClr val="accent3">
                    <a:alpha val="20000"/>
                  </a:schemeClr>
                </a:solidFill>
                <a:latin typeface="Consolas" panose="020B0609020204030204" pitchFamily="49" charset="0"/>
              </a:rPr>
              <a:t>	MUL X1, X0, X1   </a:t>
            </a:r>
            <a:r>
              <a:rPr lang="en-US" sz="1450" dirty="0">
                <a:solidFill>
                  <a:schemeClr val="bg2">
                    <a:lumMod val="95000"/>
                    <a:alpha val="20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a:t>
            </a:r>
            <a:r>
              <a:rPr lang="en-US" sz="1450" dirty="0">
                <a:solidFill>
                  <a:schemeClr val="accent3"/>
                </a:solidFill>
                <a:latin typeface="Consolas" panose="020B0609020204030204" pitchFamily="49" charset="0"/>
              </a:rPr>
              <a:t>BR X30 	</a:t>
            </a:r>
            <a:r>
              <a:rPr lang="en-US" sz="1450" dirty="0">
                <a:solidFill>
                  <a:schemeClr val="bg2">
                    <a:lumMod val="95000"/>
                  </a:schemeClr>
                </a:solidFill>
                <a:latin typeface="Consolas" panose="020B0609020204030204" pitchFamily="49" charset="0"/>
              </a:rPr>
              <a:t>          //return</a:t>
            </a:r>
          </a:p>
        </p:txBody>
      </p:sp>
    </p:spTree>
    <p:extLst>
      <p:ext uri="{BB962C8B-B14F-4D97-AF65-F5344CB8AC3E}">
        <p14:creationId xmlns:p14="http://schemas.microsoft.com/office/powerpoint/2010/main" val="4045050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9" name="Rectangle 28">
            <a:extLst>
              <a:ext uri="{FF2B5EF4-FFF2-40B4-BE49-F238E27FC236}">
                <a16:creationId xmlns:a16="http://schemas.microsoft.com/office/drawing/2014/main" id="{23D0A0E7-6457-4EF6-B62D-939E7667DDA2}"/>
              </a:ext>
            </a:extLst>
          </p:cNvPr>
          <p:cNvSpPr/>
          <p:nvPr/>
        </p:nvSpPr>
        <p:spPr>
          <a:xfrm>
            <a:off x="4200651" y="431783"/>
            <a:ext cx="1357185"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50" b="1" dirty="0">
                <a:solidFill>
                  <a:schemeClr val="tx1"/>
                </a:solidFill>
              </a:rPr>
              <a:t>High Level Language</a:t>
            </a:r>
            <a:endParaRPr lang="en-US" sz="1450" dirty="0">
              <a:solidFill>
                <a:schemeClr val="tx1"/>
              </a:solidFill>
            </a:endParaRPr>
          </a:p>
        </p:txBody>
      </p:sp>
      <p:sp>
        <p:nvSpPr>
          <p:cNvPr id="33" name="Rectangle 32">
            <a:extLst>
              <a:ext uri="{FF2B5EF4-FFF2-40B4-BE49-F238E27FC236}">
                <a16:creationId xmlns:a16="http://schemas.microsoft.com/office/drawing/2014/main" id="{6156D0D5-584B-44B2-83F9-C8E2E81DB65A}"/>
              </a:ext>
            </a:extLst>
          </p:cNvPr>
          <p:cNvSpPr/>
          <p:nvPr/>
        </p:nvSpPr>
        <p:spPr>
          <a:xfrm>
            <a:off x="5557837" y="431783"/>
            <a:ext cx="6143625"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450" dirty="0">
                <a:solidFill>
                  <a:schemeClr val="tx1"/>
                </a:solidFill>
                <a:latin typeface="Consolas" panose="020B0609020204030204" pitchFamily="49" charset="0"/>
              </a:rPr>
              <a: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fact(long </a:t>
            </a:r>
            <a:r>
              <a:rPr lang="en-US" sz="1450" dirty="0" err="1">
                <a:solidFill>
                  <a:schemeClr val="tx1"/>
                </a:solidFill>
                <a:latin typeface="Consolas" panose="020B0609020204030204" pitchFamily="49" charset="0"/>
              </a:rPr>
              <a:t>long</a:t>
            </a:r>
            <a:r>
              <a:rPr lang="en-US" sz="1450" dirty="0">
                <a:solidFill>
                  <a:schemeClr val="tx1"/>
                </a:solidFill>
                <a:latin typeface="Consolas" panose="020B0609020204030204" pitchFamily="49" charset="0"/>
              </a:rPr>
              <a:t> int n)</a:t>
            </a:r>
          </a:p>
          <a:p>
            <a:r>
              <a:rPr lang="en-US" sz="1450" dirty="0">
                <a:solidFill>
                  <a:schemeClr val="tx1"/>
                </a:solidFill>
                <a:latin typeface="Consolas" panose="020B0609020204030204" pitchFamily="49" charset="0"/>
              </a:rPr>
              <a:t>{</a:t>
            </a:r>
          </a:p>
          <a:p>
            <a:r>
              <a:rPr lang="en-US" sz="1450" dirty="0">
                <a:solidFill>
                  <a:schemeClr val="tx1"/>
                </a:solidFill>
                <a:latin typeface="Consolas" panose="020B0609020204030204" pitchFamily="49" charset="0"/>
              </a:rPr>
              <a:t>	if(n&lt;=1) return 1 else return n*fact(n-1);</a:t>
            </a:r>
          </a:p>
          <a:p>
            <a:r>
              <a:rPr lang="en-US" sz="1450" dirty="0">
                <a:solidFill>
                  <a:schemeClr val="tx1"/>
                </a:solidFill>
                <a:latin typeface="Consolas" panose="020B0609020204030204" pitchFamily="49" charset="0"/>
              </a:rPr>
              <a:t>}</a:t>
            </a:r>
          </a:p>
        </p:txBody>
      </p:sp>
      <p:sp>
        <p:nvSpPr>
          <p:cNvPr id="35" name="Rectangle 34">
            <a:extLst>
              <a:ext uri="{FF2B5EF4-FFF2-40B4-BE49-F238E27FC236}">
                <a16:creationId xmlns:a16="http://schemas.microsoft.com/office/drawing/2014/main" id="{BFDDCDBF-442E-4F03-B59F-7272C0A6F208}"/>
              </a:ext>
            </a:extLst>
          </p:cNvPr>
          <p:cNvSpPr/>
          <p:nvPr/>
        </p:nvSpPr>
        <p:spPr>
          <a:xfrm>
            <a:off x="3015124" y="2340873"/>
            <a:ext cx="731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SP</a:t>
            </a:r>
          </a:p>
        </p:txBody>
      </p:sp>
      <p:cxnSp>
        <p:nvCxnSpPr>
          <p:cNvPr id="36" name="Straight Arrow Connector 35">
            <a:extLst>
              <a:ext uri="{FF2B5EF4-FFF2-40B4-BE49-F238E27FC236}">
                <a16:creationId xmlns:a16="http://schemas.microsoft.com/office/drawing/2014/main" id="{EC6FD01F-916C-4FB4-BA4D-E38BC55335C7}"/>
              </a:ext>
              <a:ext uri="{C183D7F6-B498-43B3-948B-1728B52AA6E4}">
                <adec:decorative xmlns:adec="http://schemas.microsoft.com/office/drawing/2017/decorative" val="1"/>
              </a:ext>
            </a:extLst>
          </p:cNvPr>
          <p:cNvCxnSpPr>
            <a:cxnSpLocks/>
            <a:stCxn id="35" idx="1"/>
          </p:cNvCxnSpPr>
          <p:nvPr/>
        </p:nvCxnSpPr>
        <p:spPr>
          <a:xfrm flipH="1">
            <a:off x="2684527" y="2569473"/>
            <a:ext cx="33059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13128627-7BD2-4F9E-9368-2F80B071885A}"/>
              </a:ext>
            </a:extLst>
          </p:cNvPr>
          <p:cNvSpPr/>
          <p:nvPr/>
        </p:nvSpPr>
        <p:spPr>
          <a:xfrm>
            <a:off x="838200" y="1490870"/>
            <a:ext cx="1828801" cy="105680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b="1" dirty="0">
                <a:solidFill>
                  <a:schemeClr val="tx1"/>
                </a:solidFill>
              </a:rPr>
              <a:t>Main</a:t>
            </a:r>
          </a:p>
        </p:txBody>
      </p:sp>
      <p:sp>
        <p:nvSpPr>
          <p:cNvPr id="39" name="Rectangle 38">
            <a:extLst>
              <a:ext uri="{FF2B5EF4-FFF2-40B4-BE49-F238E27FC236}">
                <a16:creationId xmlns:a16="http://schemas.microsoft.com/office/drawing/2014/main" id="{4E7BC11F-562C-4389-9B0B-6A7D7CE0484F}"/>
              </a:ext>
            </a:extLst>
          </p:cNvPr>
          <p:cNvSpPr/>
          <p:nvPr/>
        </p:nvSpPr>
        <p:spPr>
          <a:xfrm>
            <a:off x="2189226" y="5128907"/>
            <a:ext cx="1828800"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X1: 6</a:t>
            </a:r>
          </a:p>
        </p:txBody>
      </p:sp>
      <p:sp>
        <p:nvSpPr>
          <p:cNvPr id="40" name="Rectangle 39">
            <a:extLst>
              <a:ext uri="{FF2B5EF4-FFF2-40B4-BE49-F238E27FC236}">
                <a16:creationId xmlns:a16="http://schemas.microsoft.com/office/drawing/2014/main" id="{CEFCEE58-72F5-4E87-911E-11A654F32D7D}"/>
              </a:ext>
            </a:extLst>
          </p:cNvPr>
          <p:cNvSpPr/>
          <p:nvPr/>
        </p:nvSpPr>
        <p:spPr>
          <a:xfrm>
            <a:off x="838201" y="5128907"/>
            <a:ext cx="1168399" cy="3629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fact(3)</a:t>
            </a:r>
          </a:p>
        </p:txBody>
      </p:sp>
      <p:sp>
        <p:nvSpPr>
          <p:cNvPr id="45" name="Rectangle 44">
            <a:extLst>
              <a:ext uri="{FF2B5EF4-FFF2-40B4-BE49-F238E27FC236}">
                <a16:creationId xmlns:a16="http://schemas.microsoft.com/office/drawing/2014/main" id="{A396D3BA-D556-4692-8810-150A3AC40D4D}"/>
              </a:ext>
              <a:ext uri="{C183D7F6-B498-43B3-948B-1728B52AA6E4}">
                <adec:decorative xmlns:adec="http://schemas.microsoft.com/office/drawing/2017/decorative" val="1"/>
              </a:ext>
            </a:extLst>
          </p:cNvPr>
          <p:cNvSpPr/>
          <p:nvPr/>
        </p:nvSpPr>
        <p:spPr>
          <a:xfrm>
            <a:off x="4200653" y="2038143"/>
            <a:ext cx="7500810"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35E23E0F-498B-4905-8F65-9F3817B24537}"/>
              </a:ext>
              <a:ext uri="{C183D7F6-B498-43B3-948B-1728B52AA6E4}">
                <adec:decorative xmlns:adec="http://schemas.microsoft.com/office/drawing/2017/decorative" val="1"/>
              </a:ext>
            </a:extLst>
          </p:cNvPr>
          <p:cNvGrpSpPr/>
          <p:nvPr/>
        </p:nvGrpSpPr>
        <p:grpSpPr>
          <a:xfrm>
            <a:off x="11460831" y="2061955"/>
            <a:ext cx="144350" cy="109537"/>
            <a:chOff x="11488737" y="238125"/>
            <a:chExt cx="109537" cy="109537"/>
          </a:xfrm>
        </p:grpSpPr>
        <p:sp>
          <p:nvSpPr>
            <p:cNvPr id="47" name="Oval 46">
              <a:extLst>
                <a:ext uri="{FF2B5EF4-FFF2-40B4-BE49-F238E27FC236}">
                  <a16:creationId xmlns:a16="http://schemas.microsoft.com/office/drawing/2014/main" id="{328257ED-37B6-4B9E-804B-ACD0E15DAE56}"/>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ultiplication Sign 47">
              <a:extLst>
                <a:ext uri="{FF2B5EF4-FFF2-40B4-BE49-F238E27FC236}">
                  <a16:creationId xmlns:a16="http://schemas.microsoft.com/office/drawing/2014/main" id="{A708D424-63A7-4361-B848-464DFA8C8259}"/>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8036F5FC-4253-4241-8F21-83171EA6FC3E}"/>
              </a:ext>
            </a:extLst>
          </p:cNvPr>
          <p:cNvSpPr/>
          <p:nvPr/>
        </p:nvSpPr>
        <p:spPr>
          <a:xfrm>
            <a:off x="4200652" y="2195305"/>
            <a:ext cx="7515100"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450" dirty="0">
                <a:solidFill>
                  <a:schemeClr val="accent3"/>
                </a:solidFill>
                <a:latin typeface="Consolas" panose="020B0609020204030204" pitchFamily="49" charset="0"/>
              </a:rPr>
              <a:t>FACT:</a:t>
            </a:r>
            <a:r>
              <a:rPr lang="en-US" sz="1450" dirty="0">
                <a:latin typeface="Consolas" panose="020B0609020204030204" pitchFamily="49" charset="0"/>
              </a:rPr>
              <a:t>	//argument is in X0</a:t>
            </a:r>
          </a:p>
          <a:p>
            <a:pPr>
              <a:defRPr sz="2000"/>
            </a:pPr>
            <a:r>
              <a:rPr lang="en-US" sz="1450" dirty="0">
                <a:solidFill>
                  <a:schemeClr val="accent3"/>
                </a:solidFill>
                <a:latin typeface="Consolas" panose="020B0609020204030204" pitchFamily="49" charset="0"/>
              </a:rPr>
              <a:t>	SUBS X9, X0, #1</a:t>
            </a:r>
          </a:p>
          <a:p>
            <a:pPr>
              <a:defRPr sz="2000"/>
            </a:pPr>
            <a:r>
              <a:rPr lang="en-US" sz="1450" dirty="0">
                <a:solidFill>
                  <a:schemeClr val="accent3"/>
                </a:solidFill>
                <a:latin typeface="Consolas" panose="020B0609020204030204" pitchFamily="49" charset="0"/>
              </a:rPr>
              <a:t>	B.GT RECURSE</a:t>
            </a:r>
          </a:p>
          <a:p>
            <a:pPr>
              <a:defRPr sz="2000"/>
            </a:pPr>
            <a:r>
              <a:rPr lang="en-US" sz="1450" dirty="0">
                <a:latin typeface="Consolas" panose="020B0609020204030204" pitchFamily="49" charset="0"/>
              </a:rPr>
              <a:t>	//base case</a:t>
            </a:r>
          </a:p>
          <a:p>
            <a:pPr>
              <a:defRPr sz="2000"/>
            </a:pPr>
            <a:r>
              <a:rPr lang="en-US" sz="1450" dirty="0">
                <a:solidFill>
                  <a:schemeClr val="accent3"/>
                </a:solidFill>
                <a:latin typeface="Consolas" panose="020B0609020204030204" pitchFamily="49" charset="0"/>
              </a:rPr>
              <a:t>	MOV X1, #1 </a:t>
            </a:r>
            <a:r>
              <a:rPr lang="en-US" sz="1450" dirty="0">
                <a:latin typeface="Consolas" panose="020B0609020204030204" pitchFamily="49" charset="0"/>
              </a:rPr>
              <a:t>//return argument X1 is 1</a:t>
            </a:r>
          </a:p>
          <a:p>
            <a:pPr>
              <a:defRPr sz="2000"/>
            </a:pPr>
            <a:r>
              <a:rPr lang="en-US" sz="1450" dirty="0">
                <a:solidFill>
                  <a:schemeClr val="accent3"/>
                </a:solidFill>
                <a:latin typeface="Consolas" panose="020B0609020204030204" pitchFamily="49" charset="0"/>
              </a:rPr>
              <a:t>	BR X30 </a:t>
            </a:r>
            <a:r>
              <a:rPr lang="en-US" sz="1450" dirty="0">
                <a:latin typeface="Consolas" panose="020B0609020204030204" pitchFamily="49" charset="0"/>
              </a:rPr>
              <a:t>		 //return</a:t>
            </a:r>
          </a:p>
          <a:p>
            <a:r>
              <a:rPr lang="en-US" sz="1400" dirty="0">
                <a:solidFill>
                  <a:schemeClr val="accent3"/>
                </a:solidFill>
                <a:latin typeface="Consolas" panose="020B0609020204030204" pitchFamily="49" charset="0"/>
              </a:rPr>
              <a:t>RECURSE: </a:t>
            </a:r>
            <a:r>
              <a:rPr lang="en-US" sz="1450" dirty="0">
                <a:solidFill>
                  <a:schemeClr val="accent3"/>
                </a:solidFill>
                <a:latin typeface="Consolas" panose="020B0609020204030204" pitchFamily="49" charset="0"/>
              </a:rPr>
              <a:t>	SUB SP, SP, #16    </a:t>
            </a:r>
            <a:r>
              <a:rPr lang="en-US" sz="1450" dirty="0">
                <a:solidFill>
                  <a:schemeClr val="bg2">
                    <a:lumMod val="95000"/>
                  </a:schemeClr>
                </a:solidFill>
                <a:latin typeface="Consolas" panose="020B0609020204030204" pitchFamily="49" charset="0"/>
              </a:rPr>
              <a:t>//prepare stack frame</a:t>
            </a:r>
          </a:p>
          <a:p>
            <a:r>
              <a:rPr lang="en-US" sz="1450" dirty="0">
                <a:solidFill>
                  <a:schemeClr val="accent3"/>
                </a:solidFill>
                <a:latin typeface="Consolas" panose="020B0609020204030204" pitchFamily="49" charset="0"/>
              </a:rPr>
              <a:t>	STUR X30, [SP, #8] </a:t>
            </a:r>
            <a:r>
              <a:rPr lang="en-US" sz="1450" dirty="0">
                <a:solidFill>
                  <a:schemeClr val="bg2">
                    <a:lumMod val="95000"/>
                  </a:schemeClr>
                </a:solidFill>
                <a:latin typeface="Consolas" panose="020B0609020204030204" pitchFamily="49" charset="0"/>
              </a:rPr>
              <a:t>//save return address</a:t>
            </a:r>
          </a:p>
          <a:p>
            <a:r>
              <a:rPr lang="en-US" sz="1450" dirty="0">
                <a:solidFill>
                  <a:schemeClr val="accent3"/>
                </a:solidFill>
                <a:latin typeface="Consolas" panose="020B0609020204030204" pitchFamily="49" charset="0"/>
              </a:rPr>
              <a:t>	STUR X0, [SP, #0] </a:t>
            </a:r>
            <a:r>
              <a:rPr lang="en-US" sz="1450" dirty="0">
                <a:solidFill>
                  <a:schemeClr val="bg2">
                    <a:lumMod val="95000"/>
                  </a:schemeClr>
                </a:solidFill>
                <a:latin typeface="Consolas" panose="020B0609020204030204" pitchFamily="49" charset="0"/>
              </a:rPr>
              <a:t> //save argument n</a:t>
            </a:r>
          </a:p>
          <a:p>
            <a:r>
              <a:rPr lang="en-US" sz="1450" dirty="0">
                <a:solidFill>
                  <a:schemeClr val="accent3"/>
                </a:solidFill>
                <a:latin typeface="Consolas" panose="020B0609020204030204" pitchFamily="49" charset="0"/>
              </a:rPr>
              <a:t>	SUB X0, X0, #1  </a:t>
            </a:r>
            <a:r>
              <a:rPr lang="en-US" sz="1450" dirty="0">
                <a:solidFill>
                  <a:schemeClr val="bg2">
                    <a:lumMod val="95000"/>
                  </a:schemeClr>
                </a:solidFill>
                <a:latin typeface="Consolas" panose="020B0609020204030204" pitchFamily="49" charset="0"/>
              </a:rPr>
              <a:t>   //recursive call will have n-1 as argument</a:t>
            </a:r>
          </a:p>
          <a:p>
            <a:r>
              <a:rPr lang="en-US" sz="1450" dirty="0">
                <a:solidFill>
                  <a:schemeClr val="accent3"/>
                </a:solidFill>
                <a:latin typeface="Consolas" panose="020B0609020204030204" pitchFamily="49" charset="0"/>
              </a:rPr>
              <a:t>	BL FACT </a:t>
            </a:r>
            <a:r>
              <a:rPr lang="en-US" sz="1450" dirty="0">
                <a:solidFill>
                  <a:schemeClr val="bg2">
                    <a:lumMod val="95000"/>
                  </a:schemeClr>
                </a:solidFill>
                <a:latin typeface="Consolas" panose="020B0609020204030204" pitchFamily="49" charset="0"/>
              </a:rPr>
              <a:t>	          //call fact with n-1</a:t>
            </a:r>
          </a:p>
          <a:p>
            <a:r>
              <a:rPr lang="en-US" sz="1450" dirty="0">
                <a:solidFill>
                  <a:schemeClr val="bg2">
                    <a:lumMod val="95000"/>
                  </a:schemeClr>
                </a:solidFill>
                <a:latin typeface="Consolas" panose="020B0609020204030204" pitchFamily="49" charset="0"/>
              </a:rPr>
              <a:t>	//return from recursive call, fact(n-1) is in X1</a:t>
            </a:r>
          </a:p>
          <a:p>
            <a:r>
              <a:rPr lang="en-US" sz="1450" dirty="0">
                <a:solidFill>
                  <a:schemeClr val="accent3"/>
                </a:solidFill>
                <a:latin typeface="Consolas" panose="020B0609020204030204" pitchFamily="49" charset="0"/>
              </a:rPr>
              <a:t>	LDUR X0, [SP, #0]  </a:t>
            </a:r>
            <a:r>
              <a:rPr lang="en-US" sz="1450" dirty="0">
                <a:solidFill>
                  <a:schemeClr val="bg2">
                    <a:lumMod val="95000"/>
                  </a:schemeClr>
                </a:solidFill>
                <a:latin typeface="Consolas" panose="020B0609020204030204" pitchFamily="49" charset="0"/>
              </a:rPr>
              <a:t>//restore n</a:t>
            </a:r>
          </a:p>
          <a:p>
            <a:r>
              <a:rPr lang="en-US" sz="1450" dirty="0">
                <a:solidFill>
                  <a:schemeClr val="accent3"/>
                </a:solidFill>
                <a:latin typeface="Consolas" panose="020B0609020204030204" pitchFamily="49" charset="0"/>
              </a:rPr>
              <a:t>	LDUR X30, [SP, #8] </a:t>
            </a:r>
            <a:r>
              <a:rPr lang="en-US" sz="1450" dirty="0">
                <a:solidFill>
                  <a:schemeClr val="bg2">
                    <a:lumMod val="95000"/>
                  </a:schemeClr>
                </a:solidFill>
                <a:latin typeface="Consolas" panose="020B0609020204030204" pitchFamily="49" charset="0"/>
              </a:rPr>
              <a:t>//restore return address</a:t>
            </a:r>
          </a:p>
          <a:p>
            <a:r>
              <a:rPr lang="en-US" sz="1450" dirty="0">
                <a:solidFill>
                  <a:schemeClr val="accent3"/>
                </a:solidFill>
                <a:latin typeface="Consolas" panose="020B0609020204030204" pitchFamily="49" charset="0"/>
              </a:rPr>
              <a:t>	ADD SP, SP, #16  </a:t>
            </a:r>
            <a:r>
              <a:rPr lang="en-US" sz="1450" dirty="0">
                <a:solidFill>
                  <a:schemeClr val="bg2">
                    <a:lumMod val="95000"/>
                  </a:schemeClr>
                </a:solidFill>
                <a:latin typeface="Consolas" panose="020B0609020204030204" pitchFamily="49" charset="0"/>
              </a:rPr>
              <a:t>  //restore stack pointer</a:t>
            </a:r>
          </a:p>
          <a:p>
            <a:r>
              <a:rPr lang="en-US" sz="1450" dirty="0">
                <a:solidFill>
                  <a:schemeClr val="accent3"/>
                </a:solidFill>
                <a:latin typeface="Consolas" panose="020B0609020204030204" pitchFamily="49" charset="0"/>
              </a:rPr>
              <a:t>	MUL X1, X0, X1   </a:t>
            </a:r>
            <a:r>
              <a:rPr lang="en-US" sz="1450" dirty="0">
                <a:solidFill>
                  <a:schemeClr val="bg2">
                    <a:lumMod val="95000"/>
                  </a:schemeClr>
                </a:solidFill>
                <a:latin typeface="Consolas" panose="020B0609020204030204" pitchFamily="49" charset="0"/>
              </a:rPr>
              <a:t>  //value to be returned = n*fact(n-1)</a:t>
            </a:r>
          </a:p>
          <a:p>
            <a:r>
              <a:rPr lang="en-US" sz="1450" dirty="0">
                <a:solidFill>
                  <a:schemeClr val="accent3">
                    <a:alpha val="20000"/>
                  </a:schemeClr>
                </a:solidFill>
                <a:latin typeface="Consolas" panose="020B0609020204030204" pitchFamily="49" charset="0"/>
              </a:rPr>
              <a:t>	</a:t>
            </a:r>
            <a:r>
              <a:rPr lang="en-US" sz="1450" dirty="0">
                <a:solidFill>
                  <a:schemeClr val="accent3"/>
                </a:solidFill>
                <a:latin typeface="Consolas" panose="020B0609020204030204" pitchFamily="49" charset="0"/>
              </a:rPr>
              <a:t>BR X30 	</a:t>
            </a:r>
            <a:r>
              <a:rPr lang="en-US" sz="1450" dirty="0">
                <a:solidFill>
                  <a:schemeClr val="bg2">
                    <a:lumMod val="95000"/>
                  </a:schemeClr>
                </a:solidFill>
                <a:latin typeface="Consolas" panose="020B0609020204030204" pitchFamily="49" charset="0"/>
              </a:rPr>
              <a:t>          //return</a:t>
            </a:r>
          </a:p>
        </p:txBody>
      </p:sp>
    </p:spTree>
    <p:extLst>
      <p:ext uri="{BB962C8B-B14F-4D97-AF65-F5344CB8AC3E}">
        <p14:creationId xmlns:p14="http://schemas.microsoft.com/office/powerpoint/2010/main" val="3614277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769674-E6B3-4C20-A51E-6B4F0E1950F4}"/>
              </a:ext>
            </a:extLst>
          </p:cNvPr>
          <p:cNvSpPr>
            <a:spLocks noGrp="1"/>
          </p:cNvSpPr>
          <p:nvPr>
            <p:ph type="title"/>
          </p:nvPr>
        </p:nvSpPr>
        <p:spPr>
          <a:xfrm>
            <a:off x="838200" y="677041"/>
            <a:ext cx="4988441" cy="498598"/>
          </a:xfrm>
        </p:spPr>
        <p:txBody>
          <a:bodyPr/>
          <a:lstStyle/>
          <a:p>
            <a:r>
              <a:rPr lang="en-US" dirty="0"/>
              <a:t>Wrap Up</a:t>
            </a:r>
          </a:p>
        </p:txBody>
      </p:sp>
      <p:pic>
        <p:nvPicPr>
          <p:cNvPr id="10" name="Picture 9">
            <a:extLst>
              <a:ext uri="{FF2B5EF4-FFF2-40B4-BE49-F238E27FC236}">
                <a16:creationId xmlns:a16="http://schemas.microsoft.com/office/drawing/2014/main" id="{C14957C6-839B-4DD5-AE7C-584A18006FE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32858" r="29832"/>
          <a:stretch/>
        </p:blipFill>
        <p:spPr>
          <a:xfrm>
            <a:off x="838200" y="1460810"/>
            <a:ext cx="3298902" cy="4973444"/>
          </a:xfrm>
          <a:prstGeom prst="rect">
            <a:avLst/>
          </a:prstGeom>
          <a:effectLst>
            <a:outerShdw blurRad="63500" sx="102000" sy="102000" algn="ctr" rotWithShape="0">
              <a:prstClr val="black">
                <a:alpha val="40000"/>
              </a:prstClr>
            </a:outerShdw>
          </a:effectLst>
        </p:spPr>
      </p:pic>
    </p:spTree>
    <p:custDataLst>
      <p:tags r:id="rId1"/>
    </p:custDataLst>
    <p:extLst>
      <p:ext uri="{BB962C8B-B14F-4D97-AF65-F5344CB8AC3E}">
        <p14:creationId xmlns:p14="http://schemas.microsoft.com/office/powerpoint/2010/main" val="2870417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072F25-14AD-CE44-89F0-824365415C1B}"/>
              </a:ext>
            </a:extLst>
          </p:cNvPr>
          <p:cNvSpPr>
            <a:spLocks noGrp="1"/>
          </p:cNvSpPr>
          <p:nvPr>
            <p:ph type="title" idx="4294967295"/>
          </p:nvPr>
        </p:nvSpPr>
        <p:spPr>
          <a:xfrm>
            <a:off x="869950" y="3057525"/>
            <a:ext cx="10452100" cy="66516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a:ln>
                  <a:noFill/>
                </a:ln>
                <a:solidFill>
                  <a:schemeClr val="bg1"/>
                </a:solidFill>
                <a:effectLst/>
                <a:uLnTx/>
                <a:uFillTx/>
                <a:latin typeface="+mj-lt"/>
                <a:ea typeface="+mn-ea"/>
                <a:cs typeface="+mn-cs"/>
              </a:rPr>
              <a:t>Thank you for watching.</a:t>
            </a:r>
          </a:p>
        </p:txBody>
      </p:sp>
    </p:spTree>
    <p:custDataLst>
      <p:tags r:id="rId1"/>
    </p:custDataLst>
    <p:extLst>
      <p:ext uri="{BB962C8B-B14F-4D97-AF65-F5344CB8AC3E}">
        <p14:creationId xmlns:p14="http://schemas.microsoft.com/office/powerpoint/2010/main" val="2158310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1" name="Rectangle 20">
            <a:extLst>
              <a:ext uri="{FF2B5EF4-FFF2-40B4-BE49-F238E27FC236}">
                <a16:creationId xmlns:a16="http://schemas.microsoft.com/office/drawing/2014/main" id="{A4BB76D4-2DAD-4CD1-B1B7-778431D8A048}"/>
              </a:ext>
            </a:extLst>
          </p:cNvPr>
          <p:cNvSpPr/>
          <p:nvPr/>
        </p:nvSpPr>
        <p:spPr>
          <a:xfrm>
            <a:off x="3245739" y="431783"/>
            <a:ext cx="1371600"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High Level Language</a:t>
            </a:r>
            <a:endParaRPr lang="en-US" sz="1600" dirty="0">
              <a:solidFill>
                <a:schemeClr val="tx1"/>
              </a:solidFill>
            </a:endParaRPr>
          </a:p>
        </p:txBody>
      </p:sp>
      <p:sp>
        <p:nvSpPr>
          <p:cNvPr id="22" name="Rectangle 21">
            <a:extLst>
              <a:ext uri="{FF2B5EF4-FFF2-40B4-BE49-F238E27FC236}">
                <a16:creationId xmlns:a16="http://schemas.microsoft.com/office/drawing/2014/main" id="{2BC07BC6-6BDB-414A-974D-3ECE44775FCE}"/>
              </a:ext>
            </a:extLst>
          </p:cNvPr>
          <p:cNvSpPr/>
          <p:nvPr/>
        </p:nvSpPr>
        <p:spPr>
          <a:xfrm>
            <a:off x="4617339" y="431783"/>
            <a:ext cx="7084124"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fact(long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n)</a:t>
            </a:r>
          </a:p>
          <a:p>
            <a:r>
              <a:rPr lang="en-US" sz="1600" dirty="0">
                <a:solidFill>
                  <a:schemeClr val="tx1"/>
                </a:solidFill>
                <a:latin typeface="Consolas" panose="020B0609020204030204" pitchFamily="49" charset="0"/>
              </a:rPr>
              <a:t>{</a:t>
            </a:r>
          </a:p>
          <a:p>
            <a:r>
              <a:rPr lang="en-US" sz="1600" dirty="0">
                <a:solidFill>
                  <a:schemeClr val="tx1"/>
                </a:solidFill>
                <a:latin typeface="Consolas" panose="020B0609020204030204" pitchFamily="49" charset="0"/>
              </a:rPr>
              <a:t>	if(n&lt;=1) return 1 else return n*fact(n-1);</a:t>
            </a:r>
          </a:p>
          <a:p>
            <a:r>
              <a:rPr lang="en-US" sz="1600" dirty="0">
                <a:solidFill>
                  <a:schemeClr val="tx1"/>
                </a:solidFill>
                <a:latin typeface="Consolas" panose="020B0609020204030204" pitchFamily="49" charset="0"/>
              </a:rPr>
              <a:t>}</a:t>
            </a:r>
          </a:p>
        </p:txBody>
      </p:sp>
      <p:sp>
        <p:nvSpPr>
          <p:cNvPr id="15" name="Rectangle 14">
            <a:extLst>
              <a:ext uri="{FF2B5EF4-FFF2-40B4-BE49-F238E27FC236}">
                <a16:creationId xmlns:a16="http://schemas.microsoft.com/office/drawing/2014/main" id="{FF9F06CB-13A1-409E-B093-F67F4C03391F}"/>
              </a:ext>
              <a:ext uri="{C183D7F6-B498-43B3-948B-1728B52AA6E4}">
                <adec:decorative xmlns:adec="http://schemas.microsoft.com/office/drawing/2017/decorative" val="1"/>
              </a:ext>
            </a:extLst>
          </p:cNvPr>
          <p:cNvSpPr/>
          <p:nvPr/>
        </p:nvSpPr>
        <p:spPr>
          <a:xfrm>
            <a:off x="3245738" y="2038143"/>
            <a:ext cx="8455726"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2F1C9DF-3CFD-4D74-8223-8E8369F4E020}"/>
              </a:ext>
              <a:ext uri="{C183D7F6-B498-43B3-948B-1728B52AA6E4}">
                <adec:decorative xmlns:adec="http://schemas.microsoft.com/office/drawing/2017/decorative" val="1"/>
              </a:ext>
            </a:extLst>
          </p:cNvPr>
          <p:cNvGrpSpPr/>
          <p:nvPr/>
        </p:nvGrpSpPr>
        <p:grpSpPr>
          <a:xfrm>
            <a:off x="11496120" y="2061955"/>
            <a:ext cx="123181" cy="109537"/>
            <a:chOff x="11488737" y="238125"/>
            <a:chExt cx="109537" cy="109537"/>
          </a:xfrm>
        </p:grpSpPr>
        <p:sp>
          <p:nvSpPr>
            <p:cNvPr id="17" name="Oval 16">
              <a:extLst>
                <a:ext uri="{FF2B5EF4-FFF2-40B4-BE49-F238E27FC236}">
                  <a16:creationId xmlns:a16="http://schemas.microsoft.com/office/drawing/2014/main" id="{7E127282-3242-4D9A-B461-168ADF8040D2}"/>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0FCD5CB5-9706-46A3-AFD6-44EEF841AF99}"/>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008B47F5-B285-4B42-AC1C-D71929D71B43}"/>
              </a:ext>
              <a:ext uri="{C183D7F6-B498-43B3-948B-1728B52AA6E4}">
                <adec:decorative xmlns:adec="http://schemas.microsoft.com/office/drawing/2017/decorative" val="1"/>
              </a:ext>
            </a:extLst>
          </p:cNvPr>
          <p:cNvSpPr/>
          <p:nvPr/>
        </p:nvSpPr>
        <p:spPr>
          <a:xfrm>
            <a:off x="5670230" y="1124386"/>
            <a:ext cx="1987869" cy="247650"/>
          </a:xfrm>
          <a:prstGeom prst="rect">
            <a:avLst/>
          </a:prstGeom>
          <a:noFill/>
          <a:ln>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8DDB51D-D7C7-4BCF-AF3E-B3EDD38DBC90}"/>
              </a:ext>
            </a:extLst>
          </p:cNvPr>
          <p:cNvSpPr/>
          <p:nvPr/>
        </p:nvSpPr>
        <p:spPr>
          <a:xfrm>
            <a:off x="3245738" y="2195305"/>
            <a:ext cx="8455725"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500" dirty="0">
                <a:solidFill>
                  <a:schemeClr val="accent3"/>
                </a:solidFill>
                <a:latin typeface="Consolas" panose="020B0609020204030204" pitchFamily="49" charset="0"/>
              </a:rPr>
              <a:t>FACT:</a:t>
            </a:r>
            <a:r>
              <a:rPr lang="en-US" sz="1500" dirty="0">
                <a:latin typeface="Consolas" panose="020B0609020204030204" pitchFamily="49" charset="0"/>
              </a:rPr>
              <a:t>	//argument is in X0</a:t>
            </a:r>
          </a:p>
          <a:p>
            <a:pPr>
              <a:defRPr sz="2000"/>
            </a:pPr>
            <a:r>
              <a:rPr lang="en-US" sz="1500" dirty="0">
                <a:solidFill>
                  <a:schemeClr val="accent3"/>
                </a:solidFill>
                <a:latin typeface="Consolas" panose="020B0609020204030204" pitchFamily="49" charset="0"/>
              </a:rPr>
              <a:t>	SUBS X9, X0, #1</a:t>
            </a:r>
          </a:p>
          <a:p>
            <a:pPr>
              <a:defRPr sz="2000"/>
            </a:pPr>
            <a:r>
              <a:rPr lang="en-US" sz="1500" dirty="0">
                <a:solidFill>
                  <a:schemeClr val="accent3"/>
                </a:solidFill>
                <a:latin typeface="Consolas" panose="020B0609020204030204" pitchFamily="49" charset="0"/>
              </a:rPr>
              <a:t>	B.GT RECURSE</a:t>
            </a:r>
          </a:p>
          <a:p>
            <a:pPr>
              <a:defRPr sz="2000"/>
            </a:pPr>
            <a:r>
              <a:rPr lang="en-US" sz="1500" dirty="0">
                <a:latin typeface="Consolas" panose="020B0609020204030204" pitchFamily="49" charset="0"/>
              </a:rPr>
              <a:t>	//base case</a:t>
            </a:r>
          </a:p>
          <a:p>
            <a:pPr>
              <a:defRPr sz="2000"/>
            </a:pPr>
            <a:r>
              <a:rPr lang="en-US" sz="1500" dirty="0">
                <a:solidFill>
                  <a:schemeClr val="accent3"/>
                </a:solidFill>
                <a:latin typeface="Consolas" panose="020B0609020204030204" pitchFamily="49" charset="0"/>
              </a:rPr>
              <a:t>	</a:t>
            </a:r>
            <a:r>
              <a:rPr lang="en-US" sz="1500" dirty="0">
                <a:solidFill>
                  <a:schemeClr val="accent3">
                    <a:alpha val="0"/>
                  </a:schemeClr>
                </a:solidFill>
                <a:latin typeface="Consolas" panose="020B0609020204030204" pitchFamily="49" charset="0"/>
              </a:rPr>
              <a:t>ADD X1, XZR, #1   </a:t>
            </a:r>
            <a:r>
              <a:rPr lang="en-US" sz="1500" dirty="0">
                <a:solidFill>
                  <a:schemeClr val="lt1">
                    <a:alpha val="0"/>
                  </a:schemeClr>
                </a:solidFill>
                <a:latin typeface="Consolas" panose="020B0609020204030204" pitchFamily="49" charset="0"/>
              </a:rPr>
              <a:t>//return argument X1 is 1</a:t>
            </a:r>
          </a:p>
          <a:p>
            <a:pPr>
              <a:defRPr sz="2000"/>
            </a:pPr>
            <a:r>
              <a:rPr lang="en-US" sz="1500" dirty="0">
                <a:solidFill>
                  <a:schemeClr val="accent3">
                    <a:alpha val="0"/>
                  </a:schemeClr>
                </a:solidFill>
                <a:latin typeface="Consolas" panose="020B0609020204030204" pitchFamily="49" charset="0"/>
              </a:rPr>
              <a:t>	BR X30 </a:t>
            </a:r>
            <a:r>
              <a:rPr lang="en-US" sz="1500" dirty="0">
                <a:solidFill>
                  <a:schemeClr val="lt1">
                    <a:alpha val="0"/>
                  </a:schemeClr>
                </a:solidFill>
                <a:latin typeface="Consolas" panose="020B0609020204030204" pitchFamily="49" charset="0"/>
              </a:rPr>
              <a:t>			//return</a:t>
            </a:r>
          </a:p>
          <a:p>
            <a:r>
              <a:rPr lang="en-US" sz="1500" dirty="0">
                <a:solidFill>
                  <a:schemeClr val="accent3">
                    <a:alpha val="0"/>
                  </a:schemeClr>
                </a:solidFill>
                <a:latin typeface="Consolas" panose="020B0609020204030204" pitchFamily="49" charset="0"/>
              </a:rPr>
              <a:t>RECURSE: SUB SP, SP, #16   </a:t>
            </a:r>
            <a:r>
              <a:rPr lang="en-US" sz="1500" dirty="0">
                <a:solidFill>
                  <a:schemeClr val="bg2">
                    <a:lumMod val="95000"/>
                    <a:alpha val="0"/>
                  </a:schemeClr>
                </a:solidFill>
                <a:latin typeface="Consolas" panose="020B0609020204030204" pitchFamily="49" charset="0"/>
              </a:rPr>
              <a:t>//prepare stack frame, SP = X28 = stack pointer</a:t>
            </a:r>
          </a:p>
          <a:p>
            <a:r>
              <a:rPr lang="en-US" sz="1500" dirty="0">
                <a:solidFill>
                  <a:schemeClr val="accent3">
                    <a:alpha val="0"/>
                  </a:schemeClr>
                </a:solidFill>
                <a:latin typeface="Consolas" panose="020B0609020204030204" pitchFamily="49" charset="0"/>
              </a:rPr>
              <a:t>	STUR X30, [SP, #8] </a:t>
            </a:r>
            <a:r>
              <a:rPr lang="en-US" sz="1500" dirty="0">
                <a:solidFill>
                  <a:schemeClr val="bg2">
                    <a:lumMod val="95000"/>
                    <a:alpha val="0"/>
                  </a:schemeClr>
                </a:solidFill>
                <a:latin typeface="Consolas" panose="020B0609020204030204" pitchFamily="49" charset="0"/>
              </a:rPr>
              <a:t>//save return address</a:t>
            </a:r>
          </a:p>
          <a:p>
            <a:r>
              <a:rPr lang="en-US" sz="1500" dirty="0">
                <a:solidFill>
                  <a:schemeClr val="accent3">
                    <a:alpha val="0"/>
                  </a:schemeClr>
                </a:solidFill>
                <a:latin typeface="Consolas" panose="020B0609020204030204" pitchFamily="49" charset="0"/>
              </a:rPr>
              <a:t>	STUR X0, [SP, #0] </a:t>
            </a:r>
            <a:r>
              <a:rPr lang="en-US" sz="1500" dirty="0">
                <a:solidFill>
                  <a:schemeClr val="bg2">
                    <a:lumMod val="95000"/>
                    <a:alpha val="0"/>
                  </a:schemeClr>
                </a:solidFill>
                <a:latin typeface="Consolas" panose="020B0609020204030204" pitchFamily="49" charset="0"/>
              </a:rPr>
              <a:t> //save argument n</a:t>
            </a:r>
          </a:p>
          <a:p>
            <a:r>
              <a:rPr lang="en-US" sz="1500" dirty="0">
                <a:solidFill>
                  <a:schemeClr val="accent3">
                    <a:alpha val="0"/>
                  </a:schemeClr>
                </a:solidFill>
                <a:latin typeface="Consolas" panose="020B0609020204030204" pitchFamily="49" charset="0"/>
              </a:rPr>
              <a:t>	SUB X0, X0, #1  </a:t>
            </a:r>
            <a:r>
              <a:rPr lang="en-US" sz="1500" dirty="0">
                <a:solidFill>
                  <a:schemeClr val="bg2">
                    <a:lumMod val="95000"/>
                    <a:alpha val="0"/>
                  </a:schemeClr>
                </a:solidFill>
                <a:latin typeface="Consolas" panose="020B0609020204030204" pitchFamily="49" charset="0"/>
              </a:rPr>
              <a:t>	 //recursive call will have n-1 as argument</a:t>
            </a:r>
          </a:p>
          <a:p>
            <a:r>
              <a:rPr lang="en-US" sz="1500" dirty="0">
                <a:solidFill>
                  <a:schemeClr val="accent3">
                    <a:alpha val="0"/>
                  </a:schemeClr>
                </a:solidFill>
                <a:latin typeface="Consolas" panose="020B0609020204030204" pitchFamily="49" charset="0"/>
              </a:rPr>
              <a:t>	BL FACT </a:t>
            </a:r>
            <a:r>
              <a:rPr lang="en-US" sz="1500" dirty="0">
                <a:solidFill>
                  <a:schemeClr val="bg2">
                    <a:lumMod val="95000"/>
                    <a:alpha val="0"/>
                  </a:schemeClr>
                </a:solidFill>
                <a:latin typeface="Consolas" panose="020B0609020204030204" pitchFamily="49" charset="0"/>
              </a:rPr>
              <a:t>		 //call fact with n-1</a:t>
            </a:r>
          </a:p>
          <a:p>
            <a:r>
              <a:rPr lang="en-US" sz="1500" dirty="0">
                <a:solidFill>
                  <a:schemeClr val="bg2">
                    <a:lumMod val="95000"/>
                    <a:alpha val="0"/>
                  </a:schemeClr>
                </a:solidFill>
                <a:latin typeface="Consolas" panose="020B0609020204030204" pitchFamily="49" charset="0"/>
              </a:rPr>
              <a:t>	//return from recursive call, fact(n-1) is in X1</a:t>
            </a:r>
          </a:p>
          <a:p>
            <a:r>
              <a:rPr lang="en-US" sz="1500" dirty="0">
                <a:solidFill>
                  <a:schemeClr val="accent3">
                    <a:alpha val="0"/>
                  </a:schemeClr>
                </a:solidFill>
                <a:latin typeface="Consolas" panose="020B0609020204030204" pitchFamily="49" charset="0"/>
              </a:rPr>
              <a:t>	LDUR X0, [SP, #0]  </a:t>
            </a:r>
            <a:r>
              <a:rPr lang="en-US" sz="1500" dirty="0">
                <a:solidFill>
                  <a:schemeClr val="bg2">
                    <a:lumMod val="95000"/>
                    <a:alpha val="0"/>
                  </a:schemeClr>
                </a:solidFill>
                <a:latin typeface="Consolas" panose="020B0609020204030204" pitchFamily="49" charset="0"/>
              </a:rPr>
              <a:t>//restore n</a:t>
            </a:r>
          </a:p>
          <a:p>
            <a:r>
              <a:rPr lang="en-US" sz="1500" dirty="0">
                <a:solidFill>
                  <a:schemeClr val="accent3">
                    <a:alpha val="0"/>
                  </a:schemeClr>
                </a:solidFill>
                <a:latin typeface="Consolas" panose="020B0609020204030204" pitchFamily="49" charset="0"/>
              </a:rPr>
              <a:t>	LDUR X30, [SP, #8] </a:t>
            </a:r>
            <a:r>
              <a:rPr lang="en-US" sz="1500" dirty="0">
                <a:solidFill>
                  <a:schemeClr val="bg2">
                    <a:lumMod val="95000"/>
                    <a:alpha val="0"/>
                  </a:schemeClr>
                </a:solidFill>
                <a:latin typeface="Consolas" panose="020B0609020204030204" pitchFamily="49" charset="0"/>
              </a:rPr>
              <a:t>//restore return address</a:t>
            </a:r>
          </a:p>
          <a:p>
            <a:r>
              <a:rPr lang="en-US" sz="1500" dirty="0">
                <a:solidFill>
                  <a:schemeClr val="accent3">
                    <a:alpha val="0"/>
                  </a:schemeClr>
                </a:solidFill>
                <a:latin typeface="Consolas" panose="020B0609020204030204" pitchFamily="49" charset="0"/>
              </a:rPr>
              <a:t>	ADD SP, SP, #16  </a:t>
            </a:r>
            <a:r>
              <a:rPr lang="en-US" sz="1500" dirty="0">
                <a:solidFill>
                  <a:schemeClr val="bg2">
                    <a:lumMod val="95000"/>
                    <a:alpha val="0"/>
                  </a:schemeClr>
                </a:solidFill>
                <a:latin typeface="Consolas" panose="020B0609020204030204" pitchFamily="49" charset="0"/>
              </a:rPr>
              <a:t> //restore stack pointer</a:t>
            </a:r>
          </a:p>
          <a:p>
            <a:r>
              <a:rPr lang="en-US" sz="1500" dirty="0">
                <a:solidFill>
                  <a:schemeClr val="accent3">
                    <a:alpha val="0"/>
                  </a:schemeClr>
                </a:solidFill>
                <a:latin typeface="Consolas" panose="020B0609020204030204" pitchFamily="49" charset="0"/>
              </a:rPr>
              <a:t>	MUL X1, X0, X1   </a:t>
            </a:r>
            <a:r>
              <a:rPr lang="en-US" sz="1500" dirty="0">
                <a:solidFill>
                  <a:schemeClr val="bg2">
                    <a:lumMod val="95000"/>
                    <a:alpha val="0"/>
                  </a:schemeClr>
                </a:solidFill>
                <a:latin typeface="Consolas" panose="020B0609020204030204" pitchFamily="49" charset="0"/>
              </a:rPr>
              <a:t>	 //value to be returned = n*fact(n-1)</a:t>
            </a:r>
          </a:p>
          <a:p>
            <a:r>
              <a:rPr lang="en-US" sz="1500" dirty="0">
                <a:solidFill>
                  <a:schemeClr val="accent3">
                    <a:alpha val="0"/>
                  </a:schemeClr>
                </a:solidFill>
                <a:latin typeface="Consolas" panose="020B0609020204030204" pitchFamily="49" charset="0"/>
              </a:rPr>
              <a:t>	BR X30 	</a:t>
            </a:r>
            <a:r>
              <a:rPr lang="en-US" sz="1500" dirty="0">
                <a:solidFill>
                  <a:schemeClr val="bg2">
                    <a:lumMod val="95000"/>
                    <a:alpha val="0"/>
                  </a:schemeClr>
                </a:solidFill>
                <a:latin typeface="Consolas" panose="020B0609020204030204" pitchFamily="49" charset="0"/>
              </a:rPr>
              <a:t>	 //return</a:t>
            </a:r>
          </a:p>
        </p:txBody>
      </p:sp>
    </p:spTree>
    <p:extLst>
      <p:ext uri="{BB962C8B-B14F-4D97-AF65-F5344CB8AC3E}">
        <p14:creationId xmlns:p14="http://schemas.microsoft.com/office/powerpoint/2010/main" val="1425972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1" name="Rectangle 20">
            <a:extLst>
              <a:ext uri="{FF2B5EF4-FFF2-40B4-BE49-F238E27FC236}">
                <a16:creationId xmlns:a16="http://schemas.microsoft.com/office/drawing/2014/main" id="{A4BB76D4-2DAD-4CD1-B1B7-778431D8A048}"/>
              </a:ext>
            </a:extLst>
          </p:cNvPr>
          <p:cNvSpPr/>
          <p:nvPr/>
        </p:nvSpPr>
        <p:spPr>
          <a:xfrm>
            <a:off x="3245739" y="431783"/>
            <a:ext cx="1371600"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High Level Language</a:t>
            </a:r>
            <a:endParaRPr lang="en-US" sz="1600" dirty="0">
              <a:solidFill>
                <a:schemeClr val="tx1"/>
              </a:solidFill>
            </a:endParaRPr>
          </a:p>
        </p:txBody>
      </p:sp>
      <p:sp>
        <p:nvSpPr>
          <p:cNvPr id="22" name="Rectangle 21">
            <a:extLst>
              <a:ext uri="{FF2B5EF4-FFF2-40B4-BE49-F238E27FC236}">
                <a16:creationId xmlns:a16="http://schemas.microsoft.com/office/drawing/2014/main" id="{2BC07BC6-6BDB-414A-974D-3ECE44775FCE}"/>
              </a:ext>
            </a:extLst>
          </p:cNvPr>
          <p:cNvSpPr/>
          <p:nvPr/>
        </p:nvSpPr>
        <p:spPr>
          <a:xfrm>
            <a:off x="4617339" y="431783"/>
            <a:ext cx="7084124"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fact(long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n)</a:t>
            </a:r>
          </a:p>
          <a:p>
            <a:r>
              <a:rPr lang="en-US" sz="1600" dirty="0">
                <a:solidFill>
                  <a:schemeClr val="tx1"/>
                </a:solidFill>
                <a:latin typeface="Consolas" panose="020B0609020204030204" pitchFamily="49" charset="0"/>
              </a:rPr>
              <a:t>{</a:t>
            </a:r>
          </a:p>
          <a:p>
            <a:r>
              <a:rPr lang="en-US" sz="1600" dirty="0">
                <a:solidFill>
                  <a:schemeClr val="tx1"/>
                </a:solidFill>
                <a:latin typeface="Consolas" panose="020B0609020204030204" pitchFamily="49" charset="0"/>
              </a:rPr>
              <a:t>	if(n&lt;=1) return 1 else return n*fact(n-1);</a:t>
            </a:r>
          </a:p>
          <a:p>
            <a:r>
              <a:rPr lang="en-US" sz="1600" dirty="0">
                <a:solidFill>
                  <a:schemeClr val="tx1"/>
                </a:solidFill>
                <a:latin typeface="Consolas" panose="020B0609020204030204" pitchFamily="49" charset="0"/>
              </a:rPr>
              <a:t>}</a:t>
            </a:r>
          </a:p>
        </p:txBody>
      </p:sp>
      <p:sp>
        <p:nvSpPr>
          <p:cNvPr id="15" name="Rectangle 14">
            <a:extLst>
              <a:ext uri="{FF2B5EF4-FFF2-40B4-BE49-F238E27FC236}">
                <a16:creationId xmlns:a16="http://schemas.microsoft.com/office/drawing/2014/main" id="{FF9F06CB-13A1-409E-B093-F67F4C03391F}"/>
              </a:ext>
              <a:ext uri="{C183D7F6-B498-43B3-948B-1728B52AA6E4}">
                <adec:decorative xmlns:adec="http://schemas.microsoft.com/office/drawing/2017/decorative" val="1"/>
              </a:ext>
            </a:extLst>
          </p:cNvPr>
          <p:cNvSpPr/>
          <p:nvPr/>
        </p:nvSpPr>
        <p:spPr>
          <a:xfrm>
            <a:off x="3245738" y="2038143"/>
            <a:ext cx="8455726"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2F1C9DF-3CFD-4D74-8223-8E8369F4E020}"/>
              </a:ext>
              <a:ext uri="{C183D7F6-B498-43B3-948B-1728B52AA6E4}">
                <adec:decorative xmlns:adec="http://schemas.microsoft.com/office/drawing/2017/decorative" val="1"/>
              </a:ext>
            </a:extLst>
          </p:cNvPr>
          <p:cNvGrpSpPr/>
          <p:nvPr/>
        </p:nvGrpSpPr>
        <p:grpSpPr>
          <a:xfrm>
            <a:off x="11496120" y="2061955"/>
            <a:ext cx="123181" cy="109537"/>
            <a:chOff x="11488737" y="238125"/>
            <a:chExt cx="109537" cy="109537"/>
          </a:xfrm>
        </p:grpSpPr>
        <p:sp>
          <p:nvSpPr>
            <p:cNvPr id="17" name="Oval 16">
              <a:extLst>
                <a:ext uri="{FF2B5EF4-FFF2-40B4-BE49-F238E27FC236}">
                  <a16:creationId xmlns:a16="http://schemas.microsoft.com/office/drawing/2014/main" id="{7E127282-3242-4D9A-B461-168ADF8040D2}"/>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0FCD5CB5-9706-46A3-AFD6-44EEF841AF99}"/>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F2949244-F3D0-4F25-AC7B-144511D449DA}"/>
              </a:ext>
              <a:ext uri="{C183D7F6-B498-43B3-948B-1728B52AA6E4}">
                <adec:decorative xmlns:adec="http://schemas.microsoft.com/office/drawing/2017/decorative" val="1"/>
              </a:ext>
            </a:extLst>
          </p:cNvPr>
          <p:cNvSpPr/>
          <p:nvPr/>
        </p:nvSpPr>
        <p:spPr>
          <a:xfrm>
            <a:off x="5670230" y="1124386"/>
            <a:ext cx="1987869" cy="247650"/>
          </a:xfrm>
          <a:prstGeom prst="rect">
            <a:avLst/>
          </a:prstGeom>
          <a:noFill/>
          <a:ln>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59D1ECA-4E79-419F-BB80-1B0D6ECEBD4E}"/>
              </a:ext>
            </a:extLst>
          </p:cNvPr>
          <p:cNvSpPr/>
          <p:nvPr/>
        </p:nvSpPr>
        <p:spPr>
          <a:xfrm>
            <a:off x="3245738" y="2195305"/>
            <a:ext cx="8455725"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500" dirty="0">
                <a:solidFill>
                  <a:schemeClr val="accent3"/>
                </a:solidFill>
                <a:latin typeface="Consolas" panose="020B0609020204030204" pitchFamily="49" charset="0"/>
              </a:rPr>
              <a:t>FACT:</a:t>
            </a:r>
            <a:r>
              <a:rPr lang="en-US" sz="1500" dirty="0">
                <a:latin typeface="Consolas" panose="020B0609020204030204" pitchFamily="49" charset="0"/>
              </a:rPr>
              <a:t>	//argument is in X0</a:t>
            </a:r>
          </a:p>
          <a:p>
            <a:pPr>
              <a:defRPr sz="2000"/>
            </a:pPr>
            <a:r>
              <a:rPr lang="en-US" sz="1500" dirty="0">
                <a:solidFill>
                  <a:schemeClr val="accent3"/>
                </a:solidFill>
                <a:latin typeface="Consolas" panose="020B0609020204030204" pitchFamily="49" charset="0"/>
              </a:rPr>
              <a:t>	SUBS X9, X0, #1</a:t>
            </a:r>
          </a:p>
          <a:p>
            <a:pPr>
              <a:defRPr sz="2000"/>
            </a:pPr>
            <a:r>
              <a:rPr lang="en-US" sz="1500" dirty="0">
                <a:solidFill>
                  <a:schemeClr val="accent3"/>
                </a:solidFill>
                <a:latin typeface="Consolas" panose="020B0609020204030204" pitchFamily="49" charset="0"/>
              </a:rPr>
              <a:t>	B.GT RECURSE</a:t>
            </a:r>
          </a:p>
          <a:p>
            <a:pPr>
              <a:defRPr sz="2000"/>
            </a:pPr>
            <a:r>
              <a:rPr lang="en-US" sz="1500" dirty="0">
                <a:latin typeface="Consolas" panose="020B0609020204030204" pitchFamily="49" charset="0"/>
              </a:rPr>
              <a:t>	//base case</a:t>
            </a:r>
          </a:p>
          <a:p>
            <a:pPr>
              <a:defRPr sz="2000"/>
            </a:pPr>
            <a:r>
              <a:rPr lang="en-US" sz="1500" dirty="0">
                <a:solidFill>
                  <a:schemeClr val="accent3"/>
                </a:solidFill>
                <a:latin typeface="Consolas" panose="020B0609020204030204" pitchFamily="49" charset="0"/>
              </a:rPr>
              <a:t>	MOV X1, #1   </a:t>
            </a:r>
            <a:r>
              <a:rPr lang="en-US" sz="1500" dirty="0">
                <a:latin typeface="Consolas" panose="020B0609020204030204" pitchFamily="49" charset="0"/>
              </a:rPr>
              <a:t>//return argument X1 is 1</a:t>
            </a:r>
          </a:p>
          <a:p>
            <a:pPr>
              <a:defRPr sz="2000"/>
            </a:pPr>
            <a:r>
              <a:rPr lang="en-US" sz="1500" dirty="0">
                <a:solidFill>
                  <a:schemeClr val="accent3"/>
                </a:solidFill>
                <a:latin typeface="Consolas" panose="020B0609020204030204" pitchFamily="49" charset="0"/>
              </a:rPr>
              <a:t>	</a:t>
            </a:r>
            <a:r>
              <a:rPr lang="en-US" sz="1500" dirty="0">
                <a:solidFill>
                  <a:schemeClr val="accent3">
                    <a:alpha val="0"/>
                  </a:schemeClr>
                </a:solidFill>
                <a:latin typeface="Consolas" panose="020B0609020204030204" pitchFamily="49" charset="0"/>
              </a:rPr>
              <a:t>BR X30 </a:t>
            </a:r>
            <a:r>
              <a:rPr lang="en-US" sz="1500" dirty="0">
                <a:solidFill>
                  <a:schemeClr val="lt1">
                    <a:alpha val="0"/>
                  </a:schemeClr>
                </a:solidFill>
                <a:latin typeface="Consolas" panose="020B0609020204030204" pitchFamily="49" charset="0"/>
              </a:rPr>
              <a:t>			//return</a:t>
            </a:r>
          </a:p>
          <a:p>
            <a:r>
              <a:rPr lang="en-US" sz="1500" dirty="0">
                <a:solidFill>
                  <a:schemeClr val="accent3">
                    <a:alpha val="0"/>
                  </a:schemeClr>
                </a:solidFill>
                <a:latin typeface="Consolas" panose="020B0609020204030204" pitchFamily="49" charset="0"/>
              </a:rPr>
              <a:t>RECURSE: SUB SP, SP, #16   </a:t>
            </a:r>
            <a:r>
              <a:rPr lang="en-US" sz="1500" dirty="0">
                <a:solidFill>
                  <a:schemeClr val="bg2">
                    <a:lumMod val="95000"/>
                    <a:alpha val="0"/>
                  </a:schemeClr>
                </a:solidFill>
                <a:latin typeface="Consolas" panose="020B0609020204030204" pitchFamily="49" charset="0"/>
              </a:rPr>
              <a:t>//prepare stack frame, SP = X28 = stack pointer</a:t>
            </a:r>
          </a:p>
          <a:p>
            <a:r>
              <a:rPr lang="en-US" sz="1500" dirty="0">
                <a:solidFill>
                  <a:schemeClr val="accent3">
                    <a:alpha val="0"/>
                  </a:schemeClr>
                </a:solidFill>
                <a:latin typeface="Consolas" panose="020B0609020204030204" pitchFamily="49" charset="0"/>
              </a:rPr>
              <a:t>	STUR X30, [SP, #8] </a:t>
            </a:r>
            <a:r>
              <a:rPr lang="en-US" sz="1500" dirty="0">
                <a:solidFill>
                  <a:schemeClr val="bg2">
                    <a:lumMod val="95000"/>
                    <a:alpha val="0"/>
                  </a:schemeClr>
                </a:solidFill>
                <a:latin typeface="Consolas" panose="020B0609020204030204" pitchFamily="49" charset="0"/>
              </a:rPr>
              <a:t>//save return address</a:t>
            </a:r>
          </a:p>
          <a:p>
            <a:r>
              <a:rPr lang="en-US" sz="1500" dirty="0">
                <a:solidFill>
                  <a:schemeClr val="accent3">
                    <a:alpha val="0"/>
                  </a:schemeClr>
                </a:solidFill>
                <a:latin typeface="Consolas" panose="020B0609020204030204" pitchFamily="49" charset="0"/>
              </a:rPr>
              <a:t>	STUR X0, [SP, #0] </a:t>
            </a:r>
            <a:r>
              <a:rPr lang="en-US" sz="1500" dirty="0">
                <a:solidFill>
                  <a:schemeClr val="bg2">
                    <a:lumMod val="95000"/>
                    <a:alpha val="0"/>
                  </a:schemeClr>
                </a:solidFill>
                <a:latin typeface="Consolas" panose="020B0609020204030204" pitchFamily="49" charset="0"/>
              </a:rPr>
              <a:t> //save argument n</a:t>
            </a:r>
          </a:p>
          <a:p>
            <a:r>
              <a:rPr lang="en-US" sz="1500" dirty="0">
                <a:solidFill>
                  <a:schemeClr val="accent3">
                    <a:alpha val="0"/>
                  </a:schemeClr>
                </a:solidFill>
                <a:latin typeface="Consolas" panose="020B0609020204030204" pitchFamily="49" charset="0"/>
              </a:rPr>
              <a:t>	SUB X0, X0, #1  </a:t>
            </a:r>
            <a:r>
              <a:rPr lang="en-US" sz="1500" dirty="0">
                <a:solidFill>
                  <a:schemeClr val="bg2">
                    <a:lumMod val="95000"/>
                    <a:alpha val="0"/>
                  </a:schemeClr>
                </a:solidFill>
                <a:latin typeface="Consolas" panose="020B0609020204030204" pitchFamily="49" charset="0"/>
              </a:rPr>
              <a:t>	 //recursive call will have n-1 as argument</a:t>
            </a:r>
          </a:p>
          <a:p>
            <a:r>
              <a:rPr lang="en-US" sz="1500" dirty="0">
                <a:solidFill>
                  <a:schemeClr val="accent3">
                    <a:alpha val="0"/>
                  </a:schemeClr>
                </a:solidFill>
                <a:latin typeface="Consolas" panose="020B0609020204030204" pitchFamily="49" charset="0"/>
              </a:rPr>
              <a:t>	BL FACT </a:t>
            </a:r>
            <a:r>
              <a:rPr lang="en-US" sz="1500" dirty="0">
                <a:solidFill>
                  <a:schemeClr val="bg2">
                    <a:lumMod val="95000"/>
                    <a:alpha val="0"/>
                  </a:schemeClr>
                </a:solidFill>
                <a:latin typeface="Consolas" panose="020B0609020204030204" pitchFamily="49" charset="0"/>
              </a:rPr>
              <a:t>		 //call fact with n-1</a:t>
            </a:r>
          </a:p>
          <a:p>
            <a:r>
              <a:rPr lang="en-US" sz="1500" dirty="0">
                <a:solidFill>
                  <a:schemeClr val="bg2">
                    <a:lumMod val="95000"/>
                    <a:alpha val="0"/>
                  </a:schemeClr>
                </a:solidFill>
                <a:latin typeface="Consolas" panose="020B0609020204030204" pitchFamily="49" charset="0"/>
              </a:rPr>
              <a:t>	//return from recursive call, fact(n-1) is in X1</a:t>
            </a:r>
          </a:p>
          <a:p>
            <a:r>
              <a:rPr lang="en-US" sz="1500" dirty="0">
                <a:solidFill>
                  <a:schemeClr val="accent3">
                    <a:alpha val="0"/>
                  </a:schemeClr>
                </a:solidFill>
                <a:latin typeface="Consolas" panose="020B0609020204030204" pitchFamily="49" charset="0"/>
              </a:rPr>
              <a:t>	LDUR X0, [SP, #0]  </a:t>
            </a:r>
            <a:r>
              <a:rPr lang="en-US" sz="1500" dirty="0">
                <a:solidFill>
                  <a:schemeClr val="bg2">
                    <a:lumMod val="95000"/>
                    <a:alpha val="0"/>
                  </a:schemeClr>
                </a:solidFill>
                <a:latin typeface="Consolas" panose="020B0609020204030204" pitchFamily="49" charset="0"/>
              </a:rPr>
              <a:t>//restore n</a:t>
            </a:r>
          </a:p>
          <a:p>
            <a:r>
              <a:rPr lang="en-US" sz="1500" dirty="0">
                <a:solidFill>
                  <a:schemeClr val="accent3">
                    <a:alpha val="0"/>
                  </a:schemeClr>
                </a:solidFill>
                <a:latin typeface="Consolas" panose="020B0609020204030204" pitchFamily="49" charset="0"/>
              </a:rPr>
              <a:t>	LDUR X30, [SP, #8] </a:t>
            </a:r>
            <a:r>
              <a:rPr lang="en-US" sz="1500" dirty="0">
                <a:solidFill>
                  <a:schemeClr val="bg2">
                    <a:lumMod val="95000"/>
                    <a:alpha val="0"/>
                  </a:schemeClr>
                </a:solidFill>
                <a:latin typeface="Consolas" panose="020B0609020204030204" pitchFamily="49" charset="0"/>
              </a:rPr>
              <a:t>//restore return address</a:t>
            </a:r>
          </a:p>
          <a:p>
            <a:r>
              <a:rPr lang="en-US" sz="1500" dirty="0">
                <a:solidFill>
                  <a:schemeClr val="accent3">
                    <a:alpha val="0"/>
                  </a:schemeClr>
                </a:solidFill>
                <a:latin typeface="Consolas" panose="020B0609020204030204" pitchFamily="49" charset="0"/>
              </a:rPr>
              <a:t>	ADD SP, SP, #16  </a:t>
            </a:r>
            <a:r>
              <a:rPr lang="en-US" sz="1500" dirty="0">
                <a:solidFill>
                  <a:schemeClr val="bg2">
                    <a:lumMod val="95000"/>
                    <a:alpha val="0"/>
                  </a:schemeClr>
                </a:solidFill>
                <a:latin typeface="Consolas" panose="020B0609020204030204" pitchFamily="49" charset="0"/>
              </a:rPr>
              <a:t> //restore stack pointer</a:t>
            </a:r>
          </a:p>
          <a:p>
            <a:r>
              <a:rPr lang="en-US" sz="1500" dirty="0">
                <a:solidFill>
                  <a:schemeClr val="accent3">
                    <a:alpha val="0"/>
                  </a:schemeClr>
                </a:solidFill>
                <a:latin typeface="Consolas" panose="020B0609020204030204" pitchFamily="49" charset="0"/>
              </a:rPr>
              <a:t>	MUL X1, X0, X1   </a:t>
            </a:r>
            <a:r>
              <a:rPr lang="en-US" sz="1500" dirty="0">
                <a:solidFill>
                  <a:schemeClr val="bg2">
                    <a:lumMod val="95000"/>
                    <a:alpha val="0"/>
                  </a:schemeClr>
                </a:solidFill>
                <a:latin typeface="Consolas" panose="020B0609020204030204" pitchFamily="49" charset="0"/>
              </a:rPr>
              <a:t>	 //value to be returned = n*fact(n-1)</a:t>
            </a:r>
          </a:p>
          <a:p>
            <a:r>
              <a:rPr lang="en-US" sz="1500" dirty="0">
                <a:solidFill>
                  <a:schemeClr val="accent3">
                    <a:alpha val="0"/>
                  </a:schemeClr>
                </a:solidFill>
                <a:latin typeface="Consolas" panose="020B0609020204030204" pitchFamily="49" charset="0"/>
              </a:rPr>
              <a:t>	BR X30 	</a:t>
            </a:r>
            <a:r>
              <a:rPr lang="en-US" sz="1500" dirty="0">
                <a:solidFill>
                  <a:schemeClr val="bg2">
                    <a:lumMod val="95000"/>
                    <a:alpha val="0"/>
                  </a:schemeClr>
                </a:solidFill>
                <a:latin typeface="Consolas" panose="020B0609020204030204" pitchFamily="49" charset="0"/>
              </a:rPr>
              <a:t>	 //return</a:t>
            </a:r>
          </a:p>
        </p:txBody>
      </p:sp>
    </p:spTree>
    <p:extLst>
      <p:ext uri="{BB962C8B-B14F-4D97-AF65-F5344CB8AC3E}">
        <p14:creationId xmlns:p14="http://schemas.microsoft.com/office/powerpoint/2010/main" val="21678259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1" name="Rectangle 20">
            <a:extLst>
              <a:ext uri="{FF2B5EF4-FFF2-40B4-BE49-F238E27FC236}">
                <a16:creationId xmlns:a16="http://schemas.microsoft.com/office/drawing/2014/main" id="{A4BB76D4-2DAD-4CD1-B1B7-778431D8A048}"/>
              </a:ext>
            </a:extLst>
          </p:cNvPr>
          <p:cNvSpPr/>
          <p:nvPr/>
        </p:nvSpPr>
        <p:spPr>
          <a:xfrm>
            <a:off x="3245739" y="431783"/>
            <a:ext cx="1371600"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High Level Language</a:t>
            </a:r>
            <a:endParaRPr lang="en-US" sz="1600" dirty="0">
              <a:solidFill>
                <a:schemeClr val="tx1"/>
              </a:solidFill>
            </a:endParaRPr>
          </a:p>
        </p:txBody>
      </p:sp>
      <p:sp>
        <p:nvSpPr>
          <p:cNvPr id="22" name="Rectangle 21">
            <a:extLst>
              <a:ext uri="{FF2B5EF4-FFF2-40B4-BE49-F238E27FC236}">
                <a16:creationId xmlns:a16="http://schemas.microsoft.com/office/drawing/2014/main" id="{2BC07BC6-6BDB-414A-974D-3ECE44775FCE}"/>
              </a:ext>
            </a:extLst>
          </p:cNvPr>
          <p:cNvSpPr/>
          <p:nvPr/>
        </p:nvSpPr>
        <p:spPr>
          <a:xfrm>
            <a:off x="4617339" y="431783"/>
            <a:ext cx="7084124"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fact(long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n)</a:t>
            </a:r>
          </a:p>
          <a:p>
            <a:r>
              <a:rPr lang="en-US" sz="1600" dirty="0">
                <a:solidFill>
                  <a:schemeClr val="tx1"/>
                </a:solidFill>
                <a:latin typeface="Consolas" panose="020B0609020204030204" pitchFamily="49" charset="0"/>
              </a:rPr>
              <a:t>{</a:t>
            </a:r>
          </a:p>
          <a:p>
            <a:r>
              <a:rPr lang="en-US" sz="1600" dirty="0">
                <a:solidFill>
                  <a:schemeClr val="tx1"/>
                </a:solidFill>
                <a:latin typeface="Consolas" panose="020B0609020204030204" pitchFamily="49" charset="0"/>
              </a:rPr>
              <a:t>	if(n&lt;=1) return 1 else return n*fact(n-1);</a:t>
            </a:r>
          </a:p>
          <a:p>
            <a:r>
              <a:rPr lang="en-US" sz="1600" dirty="0">
                <a:solidFill>
                  <a:schemeClr val="tx1"/>
                </a:solidFill>
                <a:latin typeface="Consolas" panose="020B0609020204030204" pitchFamily="49" charset="0"/>
              </a:rPr>
              <a:t>}</a:t>
            </a:r>
          </a:p>
        </p:txBody>
      </p:sp>
      <p:sp>
        <p:nvSpPr>
          <p:cNvPr id="15" name="Rectangle 14">
            <a:extLst>
              <a:ext uri="{FF2B5EF4-FFF2-40B4-BE49-F238E27FC236}">
                <a16:creationId xmlns:a16="http://schemas.microsoft.com/office/drawing/2014/main" id="{FF9F06CB-13A1-409E-B093-F67F4C03391F}"/>
              </a:ext>
              <a:ext uri="{C183D7F6-B498-43B3-948B-1728B52AA6E4}">
                <adec:decorative xmlns:adec="http://schemas.microsoft.com/office/drawing/2017/decorative" val="1"/>
              </a:ext>
            </a:extLst>
          </p:cNvPr>
          <p:cNvSpPr/>
          <p:nvPr/>
        </p:nvSpPr>
        <p:spPr>
          <a:xfrm>
            <a:off x="3245738" y="2038143"/>
            <a:ext cx="8455726"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2F1C9DF-3CFD-4D74-8223-8E8369F4E020}"/>
              </a:ext>
              <a:ext uri="{C183D7F6-B498-43B3-948B-1728B52AA6E4}">
                <adec:decorative xmlns:adec="http://schemas.microsoft.com/office/drawing/2017/decorative" val="1"/>
              </a:ext>
            </a:extLst>
          </p:cNvPr>
          <p:cNvGrpSpPr/>
          <p:nvPr/>
        </p:nvGrpSpPr>
        <p:grpSpPr>
          <a:xfrm>
            <a:off x="11496120" y="2061955"/>
            <a:ext cx="123181" cy="109537"/>
            <a:chOff x="11488737" y="238125"/>
            <a:chExt cx="109537" cy="109537"/>
          </a:xfrm>
        </p:grpSpPr>
        <p:sp>
          <p:nvSpPr>
            <p:cNvPr id="17" name="Oval 16">
              <a:extLst>
                <a:ext uri="{FF2B5EF4-FFF2-40B4-BE49-F238E27FC236}">
                  <a16:creationId xmlns:a16="http://schemas.microsoft.com/office/drawing/2014/main" id="{7E127282-3242-4D9A-B461-168ADF8040D2}"/>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0FCD5CB5-9706-46A3-AFD6-44EEF841AF99}"/>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A9B9B3F7-9B81-42BF-A050-A52D4B213C9C}"/>
              </a:ext>
              <a:ext uri="{C183D7F6-B498-43B3-948B-1728B52AA6E4}">
                <adec:decorative xmlns:adec="http://schemas.microsoft.com/office/drawing/2017/decorative" val="1"/>
              </a:ext>
            </a:extLst>
          </p:cNvPr>
          <p:cNvSpPr/>
          <p:nvPr/>
        </p:nvSpPr>
        <p:spPr>
          <a:xfrm>
            <a:off x="5670230" y="1124386"/>
            <a:ext cx="1987869" cy="247650"/>
          </a:xfrm>
          <a:prstGeom prst="rect">
            <a:avLst/>
          </a:prstGeom>
          <a:noFill/>
          <a:ln>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7AC6EF9-57C8-4C8A-9AC3-51ADC1802BF2}"/>
              </a:ext>
              <a:ext uri="{C183D7F6-B498-43B3-948B-1728B52AA6E4}">
                <adec:decorative xmlns:adec="http://schemas.microsoft.com/office/drawing/2017/decorative" val="1"/>
              </a:ext>
            </a:extLst>
          </p:cNvPr>
          <p:cNvSpPr/>
          <p:nvPr/>
        </p:nvSpPr>
        <p:spPr>
          <a:xfrm>
            <a:off x="9267825" y="1124386"/>
            <a:ext cx="1000125" cy="247650"/>
          </a:xfrm>
          <a:prstGeom prst="rect">
            <a:avLst/>
          </a:prstGeom>
          <a:noFill/>
          <a:ln>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8FD3967-6513-4B30-AA3E-CCF18BE3BC70}"/>
              </a:ext>
            </a:extLst>
          </p:cNvPr>
          <p:cNvSpPr/>
          <p:nvPr/>
        </p:nvSpPr>
        <p:spPr>
          <a:xfrm>
            <a:off x="3245738" y="2195305"/>
            <a:ext cx="8455725"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500" dirty="0">
                <a:solidFill>
                  <a:schemeClr val="accent3"/>
                </a:solidFill>
                <a:latin typeface="Consolas" panose="020B0609020204030204" pitchFamily="49" charset="0"/>
              </a:rPr>
              <a:t>FACT:</a:t>
            </a:r>
            <a:r>
              <a:rPr lang="en-US" sz="1500" dirty="0">
                <a:latin typeface="Consolas" panose="020B0609020204030204" pitchFamily="49" charset="0"/>
              </a:rPr>
              <a:t>	//argument is in X0</a:t>
            </a:r>
          </a:p>
          <a:p>
            <a:pPr>
              <a:defRPr sz="2000"/>
            </a:pPr>
            <a:r>
              <a:rPr lang="en-US" sz="1500" dirty="0">
                <a:solidFill>
                  <a:schemeClr val="accent3"/>
                </a:solidFill>
                <a:latin typeface="Consolas" panose="020B0609020204030204" pitchFamily="49" charset="0"/>
              </a:rPr>
              <a:t>	SUBS X9, X0, #1</a:t>
            </a:r>
          </a:p>
          <a:p>
            <a:pPr>
              <a:defRPr sz="2000"/>
            </a:pPr>
            <a:r>
              <a:rPr lang="en-US" sz="1500" dirty="0">
                <a:solidFill>
                  <a:schemeClr val="accent3"/>
                </a:solidFill>
                <a:latin typeface="Consolas" panose="020B0609020204030204" pitchFamily="49" charset="0"/>
              </a:rPr>
              <a:t>	B.GT RECURSE</a:t>
            </a:r>
          </a:p>
          <a:p>
            <a:pPr>
              <a:defRPr sz="2000"/>
            </a:pPr>
            <a:r>
              <a:rPr lang="en-US" sz="1500" dirty="0">
                <a:latin typeface="Consolas" panose="020B0609020204030204" pitchFamily="49" charset="0"/>
              </a:rPr>
              <a:t>	//base case</a:t>
            </a:r>
          </a:p>
          <a:p>
            <a:pPr>
              <a:defRPr sz="2000"/>
            </a:pPr>
            <a:r>
              <a:rPr lang="en-US" sz="1500" dirty="0">
                <a:solidFill>
                  <a:schemeClr val="accent3"/>
                </a:solidFill>
                <a:latin typeface="Consolas" panose="020B0609020204030204" pitchFamily="49" charset="0"/>
              </a:rPr>
              <a:t>	MOV X1, #1   </a:t>
            </a:r>
            <a:r>
              <a:rPr lang="en-US" sz="1500" dirty="0">
                <a:latin typeface="Consolas" panose="020B0609020204030204" pitchFamily="49" charset="0"/>
              </a:rPr>
              <a:t>//return argument X1 is 1</a:t>
            </a:r>
          </a:p>
          <a:p>
            <a:pPr>
              <a:defRPr sz="2000"/>
            </a:pPr>
            <a:r>
              <a:rPr lang="en-US" sz="1500" dirty="0">
                <a:solidFill>
                  <a:schemeClr val="accent3"/>
                </a:solidFill>
                <a:latin typeface="Consolas" panose="020B0609020204030204" pitchFamily="49" charset="0"/>
              </a:rPr>
              <a:t>	BR X30 </a:t>
            </a:r>
            <a:r>
              <a:rPr lang="en-US" sz="1500" dirty="0">
                <a:latin typeface="Consolas" panose="020B0609020204030204" pitchFamily="49" charset="0"/>
              </a:rPr>
              <a:t>		</a:t>
            </a:r>
            <a:r>
              <a:rPr lang="en-US" sz="1500" dirty="0">
                <a:solidFill>
                  <a:schemeClr val="lt1">
                    <a:alpha val="0"/>
                  </a:schemeClr>
                </a:solidFill>
                <a:latin typeface="Consolas" panose="020B0609020204030204" pitchFamily="49" charset="0"/>
              </a:rPr>
              <a:t>	//return</a:t>
            </a:r>
          </a:p>
          <a:p>
            <a:r>
              <a:rPr lang="en-US" sz="1500" dirty="0">
                <a:solidFill>
                  <a:schemeClr val="accent3">
                    <a:alpha val="0"/>
                  </a:schemeClr>
                </a:solidFill>
                <a:latin typeface="Consolas" panose="020B0609020204030204" pitchFamily="49" charset="0"/>
              </a:rPr>
              <a:t>RECURSE: SUB SP, SP, #16   </a:t>
            </a:r>
            <a:r>
              <a:rPr lang="en-US" sz="1500" dirty="0">
                <a:solidFill>
                  <a:schemeClr val="bg2">
                    <a:lumMod val="95000"/>
                    <a:alpha val="0"/>
                  </a:schemeClr>
                </a:solidFill>
                <a:latin typeface="Consolas" panose="020B0609020204030204" pitchFamily="49" charset="0"/>
              </a:rPr>
              <a:t>//prepare stack frame, SP = X28 = stack pointer</a:t>
            </a:r>
          </a:p>
          <a:p>
            <a:r>
              <a:rPr lang="en-US" sz="1500" dirty="0">
                <a:solidFill>
                  <a:schemeClr val="accent3">
                    <a:alpha val="0"/>
                  </a:schemeClr>
                </a:solidFill>
                <a:latin typeface="Consolas" panose="020B0609020204030204" pitchFamily="49" charset="0"/>
              </a:rPr>
              <a:t>	STUR X30, [SP, #8] </a:t>
            </a:r>
            <a:r>
              <a:rPr lang="en-US" sz="1500" dirty="0">
                <a:solidFill>
                  <a:schemeClr val="bg2">
                    <a:lumMod val="95000"/>
                    <a:alpha val="0"/>
                  </a:schemeClr>
                </a:solidFill>
                <a:latin typeface="Consolas" panose="020B0609020204030204" pitchFamily="49" charset="0"/>
              </a:rPr>
              <a:t>//save return address</a:t>
            </a:r>
          </a:p>
          <a:p>
            <a:r>
              <a:rPr lang="en-US" sz="1500" dirty="0">
                <a:solidFill>
                  <a:schemeClr val="accent3">
                    <a:alpha val="0"/>
                  </a:schemeClr>
                </a:solidFill>
                <a:latin typeface="Consolas" panose="020B0609020204030204" pitchFamily="49" charset="0"/>
              </a:rPr>
              <a:t>	STUR X0, [SP, #0] </a:t>
            </a:r>
            <a:r>
              <a:rPr lang="en-US" sz="1500" dirty="0">
                <a:solidFill>
                  <a:schemeClr val="bg2">
                    <a:lumMod val="95000"/>
                    <a:alpha val="0"/>
                  </a:schemeClr>
                </a:solidFill>
                <a:latin typeface="Consolas" panose="020B0609020204030204" pitchFamily="49" charset="0"/>
              </a:rPr>
              <a:t> //save argument n</a:t>
            </a:r>
          </a:p>
          <a:p>
            <a:r>
              <a:rPr lang="en-US" sz="1500" dirty="0">
                <a:solidFill>
                  <a:schemeClr val="accent3">
                    <a:alpha val="0"/>
                  </a:schemeClr>
                </a:solidFill>
                <a:latin typeface="Consolas" panose="020B0609020204030204" pitchFamily="49" charset="0"/>
              </a:rPr>
              <a:t>	SUB X0, X0, #1  </a:t>
            </a:r>
            <a:r>
              <a:rPr lang="en-US" sz="1500" dirty="0">
                <a:solidFill>
                  <a:schemeClr val="bg2">
                    <a:lumMod val="95000"/>
                    <a:alpha val="0"/>
                  </a:schemeClr>
                </a:solidFill>
                <a:latin typeface="Consolas" panose="020B0609020204030204" pitchFamily="49" charset="0"/>
              </a:rPr>
              <a:t>	 //recursive call will have n-1 as argument</a:t>
            </a:r>
          </a:p>
          <a:p>
            <a:r>
              <a:rPr lang="en-US" sz="1500" dirty="0">
                <a:solidFill>
                  <a:schemeClr val="accent3">
                    <a:alpha val="0"/>
                  </a:schemeClr>
                </a:solidFill>
                <a:latin typeface="Consolas" panose="020B0609020204030204" pitchFamily="49" charset="0"/>
              </a:rPr>
              <a:t>	BL FACT </a:t>
            </a:r>
            <a:r>
              <a:rPr lang="en-US" sz="1500" dirty="0">
                <a:solidFill>
                  <a:schemeClr val="bg2">
                    <a:lumMod val="95000"/>
                    <a:alpha val="0"/>
                  </a:schemeClr>
                </a:solidFill>
                <a:latin typeface="Consolas" panose="020B0609020204030204" pitchFamily="49" charset="0"/>
              </a:rPr>
              <a:t>		 //call fact with n-1</a:t>
            </a:r>
          </a:p>
          <a:p>
            <a:r>
              <a:rPr lang="en-US" sz="1500" dirty="0">
                <a:solidFill>
                  <a:schemeClr val="bg2">
                    <a:lumMod val="95000"/>
                    <a:alpha val="0"/>
                  </a:schemeClr>
                </a:solidFill>
                <a:latin typeface="Consolas" panose="020B0609020204030204" pitchFamily="49" charset="0"/>
              </a:rPr>
              <a:t>	//return from recursive call, fact(n-1) is in X1</a:t>
            </a:r>
          </a:p>
          <a:p>
            <a:r>
              <a:rPr lang="en-US" sz="1500" dirty="0">
                <a:solidFill>
                  <a:schemeClr val="accent3">
                    <a:alpha val="0"/>
                  </a:schemeClr>
                </a:solidFill>
                <a:latin typeface="Consolas" panose="020B0609020204030204" pitchFamily="49" charset="0"/>
              </a:rPr>
              <a:t>	LDUR X0, [SP, #0]  </a:t>
            </a:r>
            <a:r>
              <a:rPr lang="en-US" sz="1500" dirty="0">
                <a:solidFill>
                  <a:schemeClr val="bg2">
                    <a:lumMod val="95000"/>
                    <a:alpha val="0"/>
                  </a:schemeClr>
                </a:solidFill>
                <a:latin typeface="Consolas" panose="020B0609020204030204" pitchFamily="49" charset="0"/>
              </a:rPr>
              <a:t>//restore n</a:t>
            </a:r>
          </a:p>
          <a:p>
            <a:r>
              <a:rPr lang="en-US" sz="1500" dirty="0">
                <a:solidFill>
                  <a:schemeClr val="accent3">
                    <a:alpha val="0"/>
                  </a:schemeClr>
                </a:solidFill>
                <a:latin typeface="Consolas" panose="020B0609020204030204" pitchFamily="49" charset="0"/>
              </a:rPr>
              <a:t>	LDUR X30, [SP, #8] </a:t>
            </a:r>
            <a:r>
              <a:rPr lang="en-US" sz="1500" dirty="0">
                <a:solidFill>
                  <a:schemeClr val="bg2">
                    <a:lumMod val="95000"/>
                    <a:alpha val="0"/>
                  </a:schemeClr>
                </a:solidFill>
                <a:latin typeface="Consolas" panose="020B0609020204030204" pitchFamily="49" charset="0"/>
              </a:rPr>
              <a:t>//restore return address</a:t>
            </a:r>
          </a:p>
          <a:p>
            <a:r>
              <a:rPr lang="en-US" sz="1500" dirty="0">
                <a:solidFill>
                  <a:schemeClr val="accent3">
                    <a:alpha val="0"/>
                  </a:schemeClr>
                </a:solidFill>
                <a:latin typeface="Consolas" panose="020B0609020204030204" pitchFamily="49" charset="0"/>
              </a:rPr>
              <a:t>	ADD SP, SP, #16  </a:t>
            </a:r>
            <a:r>
              <a:rPr lang="en-US" sz="1500" dirty="0">
                <a:solidFill>
                  <a:schemeClr val="bg2">
                    <a:lumMod val="95000"/>
                    <a:alpha val="0"/>
                  </a:schemeClr>
                </a:solidFill>
                <a:latin typeface="Consolas" panose="020B0609020204030204" pitchFamily="49" charset="0"/>
              </a:rPr>
              <a:t> //restore stack pointer</a:t>
            </a:r>
          </a:p>
          <a:p>
            <a:r>
              <a:rPr lang="en-US" sz="1500" dirty="0">
                <a:solidFill>
                  <a:schemeClr val="accent3">
                    <a:alpha val="0"/>
                  </a:schemeClr>
                </a:solidFill>
                <a:latin typeface="Consolas" panose="020B0609020204030204" pitchFamily="49" charset="0"/>
              </a:rPr>
              <a:t>	MUL X1, X0, X1   </a:t>
            </a:r>
            <a:r>
              <a:rPr lang="en-US" sz="1500" dirty="0">
                <a:solidFill>
                  <a:schemeClr val="bg2">
                    <a:lumMod val="95000"/>
                    <a:alpha val="0"/>
                  </a:schemeClr>
                </a:solidFill>
                <a:latin typeface="Consolas" panose="020B0609020204030204" pitchFamily="49" charset="0"/>
              </a:rPr>
              <a:t>	 //value to be returned = n*fact(n-1)</a:t>
            </a:r>
          </a:p>
          <a:p>
            <a:r>
              <a:rPr lang="en-US" sz="1500" dirty="0">
                <a:solidFill>
                  <a:schemeClr val="accent3">
                    <a:alpha val="0"/>
                  </a:schemeClr>
                </a:solidFill>
                <a:latin typeface="Consolas" panose="020B0609020204030204" pitchFamily="49" charset="0"/>
              </a:rPr>
              <a:t>	BR X30 	</a:t>
            </a:r>
            <a:r>
              <a:rPr lang="en-US" sz="1500" dirty="0">
                <a:solidFill>
                  <a:schemeClr val="bg2">
                    <a:lumMod val="95000"/>
                    <a:alpha val="0"/>
                  </a:schemeClr>
                </a:solidFill>
                <a:latin typeface="Consolas" panose="020B0609020204030204" pitchFamily="49" charset="0"/>
              </a:rPr>
              <a:t>	 //return</a:t>
            </a:r>
          </a:p>
        </p:txBody>
      </p:sp>
    </p:spTree>
    <p:extLst>
      <p:ext uri="{BB962C8B-B14F-4D97-AF65-F5344CB8AC3E}">
        <p14:creationId xmlns:p14="http://schemas.microsoft.com/office/powerpoint/2010/main" val="13155526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2079-4B10-49A5-A717-BABBC4D7CB7B}"/>
              </a:ext>
            </a:extLst>
          </p:cNvPr>
          <p:cNvSpPr>
            <a:spLocks noGrp="1"/>
          </p:cNvSpPr>
          <p:nvPr>
            <p:ph type="title"/>
          </p:nvPr>
        </p:nvSpPr>
        <p:spPr>
          <a:xfrm>
            <a:off x="838200" y="677041"/>
            <a:ext cx="10515600" cy="498598"/>
          </a:xfrm>
        </p:spPr>
        <p:txBody>
          <a:bodyPr/>
          <a:lstStyle/>
          <a:p>
            <a:r>
              <a:rPr lang="en-US" dirty="0"/>
              <a:t>Recursion</a:t>
            </a:r>
            <a:endParaRPr lang="en-US" sz="3200" dirty="0"/>
          </a:p>
        </p:txBody>
      </p:sp>
      <p:sp>
        <p:nvSpPr>
          <p:cNvPr id="21" name="Rectangle 20">
            <a:extLst>
              <a:ext uri="{FF2B5EF4-FFF2-40B4-BE49-F238E27FC236}">
                <a16:creationId xmlns:a16="http://schemas.microsoft.com/office/drawing/2014/main" id="{A4BB76D4-2DAD-4CD1-B1B7-778431D8A048}"/>
              </a:ext>
            </a:extLst>
          </p:cNvPr>
          <p:cNvSpPr/>
          <p:nvPr/>
        </p:nvSpPr>
        <p:spPr>
          <a:xfrm>
            <a:off x="3245739" y="431783"/>
            <a:ext cx="1371600" cy="13716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High Level Language</a:t>
            </a:r>
            <a:endParaRPr lang="en-US" sz="1600" dirty="0">
              <a:solidFill>
                <a:schemeClr val="tx1"/>
              </a:solidFill>
            </a:endParaRPr>
          </a:p>
        </p:txBody>
      </p:sp>
      <p:sp>
        <p:nvSpPr>
          <p:cNvPr id="22" name="Rectangle 21">
            <a:extLst>
              <a:ext uri="{FF2B5EF4-FFF2-40B4-BE49-F238E27FC236}">
                <a16:creationId xmlns:a16="http://schemas.microsoft.com/office/drawing/2014/main" id="{2BC07BC6-6BDB-414A-974D-3ECE44775FCE}"/>
              </a:ext>
            </a:extLst>
          </p:cNvPr>
          <p:cNvSpPr/>
          <p:nvPr/>
        </p:nvSpPr>
        <p:spPr>
          <a:xfrm>
            <a:off x="4617339" y="431783"/>
            <a:ext cx="7084124" cy="13716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latin typeface="Consolas" panose="020B0609020204030204" pitchFamily="49" charset="0"/>
              </a:rPr>
              <a: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fact(long </a:t>
            </a:r>
            <a:r>
              <a:rPr lang="en-US" sz="1600" dirty="0" err="1">
                <a:solidFill>
                  <a:schemeClr val="tx1"/>
                </a:solidFill>
                <a:latin typeface="Consolas" panose="020B0609020204030204" pitchFamily="49" charset="0"/>
              </a:rPr>
              <a:t>long</a:t>
            </a:r>
            <a:r>
              <a:rPr lang="en-US" sz="1600" dirty="0">
                <a:solidFill>
                  <a:schemeClr val="tx1"/>
                </a:solidFill>
                <a:latin typeface="Consolas" panose="020B0609020204030204" pitchFamily="49" charset="0"/>
              </a:rPr>
              <a:t> int n)</a:t>
            </a:r>
          </a:p>
          <a:p>
            <a:r>
              <a:rPr lang="en-US" sz="1600" dirty="0">
                <a:solidFill>
                  <a:schemeClr val="tx1"/>
                </a:solidFill>
                <a:latin typeface="Consolas" panose="020B0609020204030204" pitchFamily="49" charset="0"/>
              </a:rPr>
              <a:t>{</a:t>
            </a:r>
          </a:p>
          <a:p>
            <a:r>
              <a:rPr lang="en-US" sz="1600" dirty="0">
                <a:solidFill>
                  <a:schemeClr val="tx1"/>
                </a:solidFill>
                <a:latin typeface="Consolas" panose="020B0609020204030204" pitchFamily="49" charset="0"/>
              </a:rPr>
              <a:t>	if(n&lt;=1) return 1 else return n*fact(n-1);</a:t>
            </a:r>
          </a:p>
          <a:p>
            <a:r>
              <a:rPr lang="en-US" sz="1600" dirty="0">
                <a:solidFill>
                  <a:schemeClr val="tx1"/>
                </a:solidFill>
                <a:latin typeface="Consolas" panose="020B0609020204030204" pitchFamily="49" charset="0"/>
              </a:rPr>
              <a:t>}</a:t>
            </a:r>
          </a:p>
        </p:txBody>
      </p:sp>
      <p:sp>
        <p:nvSpPr>
          <p:cNvPr id="15" name="Rectangle 14">
            <a:extLst>
              <a:ext uri="{FF2B5EF4-FFF2-40B4-BE49-F238E27FC236}">
                <a16:creationId xmlns:a16="http://schemas.microsoft.com/office/drawing/2014/main" id="{FF9F06CB-13A1-409E-B093-F67F4C03391F}"/>
              </a:ext>
              <a:ext uri="{C183D7F6-B498-43B3-948B-1728B52AA6E4}">
                <adec:decorative xmlns:adec="http://schemas.microsoft.com/office/drawing/2017/decorative" val="1"/>
              </a:ext>
            </a:extLst>
          </p:cNvPr>
          <p:cNvSpPr/>
          <p:nvPr/>
        </p:nvSpPr>
        <p:spPr>
          <a:xfrm>
            <a:off x="3245738" y="2038143"/>
            <a:ext cx="8455726" cy="15716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2F1C9DF-3CFD-4D74-8223-8E8369F4E020}"/>
              </a:ext>
              <a:ext uri="{C183D7F6-B498-43B3-948B-1728B52AA6E4}">
                <adec:decorative xmlns:adec="http://schemas.microsoft.com/office/drawing/2017/decorative" val="1"/>
              </a:ext>
            </a:extLst>
          </p:cNvPr>
          <p:cNvGrpSpPr/>
          <p:nvPr/>
        </p:nvGrpSpPr>
        <p:grpSpPr>
          <a:xfrm>
            <a:off x="11496120" y="2061955"/>
            <a:ext cx="123181" cy="109537"/>
            <a:chOff x="11488737" y="238125"/>
            <a:chExt cx="109537" cy="109537"/>
          </a:xfrm>
        </p:grpSpPr>
        <p:sp>
          <p:nvSpPr>
            <p:cNvPr id="17" name="Oval 16">
              <a:extLst>
                <a:ext uri="{FF2B5EF4-FFF2-40B4-BE49-F238E27FC236}">
                  <a16:creationId xmlns:a16="http://schemas.microsoft.com/office/drawing/2014/main" id="{7E127282-3242-4D9A-B461-168ADF8040D2}"/>
                </a:ext>
              </a:extLst>
            </p:cNvPr>
            <p:cNvSpPr/>
            <p:nvPr/>
          </p:nvSpPr>
          <p:spPr>
            <a:xfrm>
              <a:off x="11488737" y="238125"/>
              <a:ext cx="109537" cy="109537"/>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0FCD5CB5-9706-46A3-AFD6-44EEF841AF99}"/>
                </a:ext>
              </a:extLst>
            </p:cNvPr>
            <p:cNvSpPr/>
            <p:nvPr/>
          </p:nvSpPr>
          <p:spPr>
            <a:xfrm>
              <a:off x="11491506" y="240894"/>
              <a:ext cx="103999" cy="103999"/>
            </a:xfrm>
            <a:prstGeom prst="mathMultiply">
              <a:avLst>
                <a:gd name="adj1" fmla="val 179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AA9506FB-A49B-4DC8-87D9-9FAFDBA990E9}"/>
              </a:ext>
              <a:ext uri="{C183D7F6-B498-43B3-948B-1728B52AA6E4}">
                <adec:decorative xmlns:adec="http://schemas.microsoft.com/office/drawing/2017/decorative" val="1"/>
              </a:ext>
            </a:extLst>
          </p:cNvPr>
          <p:cNvSpPr/>
          <p:nvPr/>
        </p:nvSpPr>
        <p:spPr>
          <a:xfrm>
            <a:off x="9267825" y="1124386"/>
            <a:ext cx="1000125" cy="247650"/>
          </a:xfrm>
          <a:prstGeom prst="rect">
            <a:avLst/>
          </a:prstGeom>
          <a:noFill/>
          <a:ln>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DBDF0D-3F7C-48CF-B6DF-E14A063755A3}"/>
              </a:ext>
            </a:extLst>
          </p:cNvPr>
          <p:cNvSpPr/>
          <p:nvPr/>
        </p:nvSpPr>
        <p:spPr>
          <a:xfrm>
            <a:off x="3245738" y="2195305"/>
            <a:ext cx="8455725" cy="4206240"/>
          </a:xfrm>
          <a:prstGeom prst="rect">
            <a:avLst/>
          </a:prstGeom>
          <a:solidFill>
            <a:schemeClr val="dk1"/>
          </a:solidFill>
          <a:ln>
            <a:solidFill>
              <a:schemeClr val="tx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defRPr sz="2000"/>
            </a:pPr>
            <a:r>
              <a:rPr lang="en-US" sz="1500" dirty="0">
                <a:solidFill>
                  <a:schemeClr val="accent3"/>
                </a:solidFill>
                <a:latin typeface="Consolas" panose="020B0609020204030204" pitchFamily="49" charset="0"/>
              </a:rPr>
              <a:t>FACT:</a:t>
            </a:r>
            <a:r>
              <a:rPr lang="en-US" sz="1500" dirty="0">
                <a:latin typeface="Consolas" panose="020B0609020204030204" pitchFamily="49" charset="0"/>
              </a:rPr>
              <a:t>	//argument is in X0</a:t>
            </a:r>
          </a:p>
          <a:p>
            <a:pPr>
              <a:defRPr sz="2000"/>
            </a:pPr>
            <a:r>
              <a:rPr lang="en-US" sz="1500" dirty="0">
                <a:solidFill>
                  <a:schemeClr val="accent3"/>
                </a:solidFill>
                <a:latin typeface="Consolas" panose="020B0609020204030204" pitchFamily="49" charset="0"/>
              </a:rPr>
              <a:t>	SUBS X9, X0, #1</a:t>
            </a:r>
          </a:p>
          <a:p>
            <a:pPr>
              <a:defRPr sz="2000"/>
            </a:pPr>
            <a:r>
              <a:rPr lang="en-US" sz="1500" dirty="0">
                <a:solidFill>
                  <a:schemeClr val="accent3"/>
                </a:solidFill>
                <a:latin typeface="Consolas" panose="020B0609020204030204" pitchFamily="49" charset="0"/>
              </a:rPr>
              <a:t>	B.GT RECURSE</a:t>
            </a:r>
          </a:p>
          <a:p>
            <a:pPr>
              <a:defRPr sz="2000"/>
            </a:pPr>
            <a:r>
              <a:rPr lang="en-US" sz="1500" dirty="0">
                <a:latin typeface="Consolas" panose="020B0609020204030204" pitchFamily="49" charset="0"/>
              </a:rPr>
              <a:t>	//base case</a:t>
            </a:r>
          </a:p>
          <a:p>
            <a:pPr>
              <a:defRPr sz="2000"/>
            </a:pPr>
            <a:r>
              <a:rPr lang="en-US" sz="1500" dirty="0">
                <a:solidFill>
                  <a:schemeClr val="accent3"/>
                </a:solidFill>
                <a:latin typeface="Consolas" panose="020B0609020204030204" pitchFamily="49" charset="0"/>
              </a:rPr>
              <a:t>	MOV X1, #1   </a:t>
            </a:r>
            <a:r>
              <a:rPr lang="en-US" sz="1500" dirty="0">
                <a:latin typeface="Consolas" panose="020B0609020204030204" pitchFamily="49" charset="0"/>
              </a:rPr>
              <a:t>//return argument X1 is 1</a:t>
            </a:r>
          </a:p>
          <a:p>
            <a:pPr>
              <a:defRPr sz="2000"/>
            </a:pPr>
            <a:r>
              <a:rPr lang="en-US" sz="1500" dirty="0">
                <a:solidFill>
                  <a:schemeClr val="accent3"/>
                </a:solidFill>
                <a:latin typeface="Consolas" panose="020B0609020204030204" pitchFamily="49" charset="0"/>
              </a:rPr>
              <a:t>	BR X30 </a:t>
            </a:r>
            <a:r>
              <a:rPr lang="en-US" sz="1500" dirty="0">
                <a:latin typeface="Consolas" panose="020B0609020204030204" pitchFamily="49" charset="0"/>
              </a:rPr>
              <a:t>		</a:t>
            </a:r>
            <a:r>
              <a:rPr lang="en-US" sz="1500" dirty="0">
                <a:solidFill>
                  <a:schemeClr val="lt1">
                    <a:alpha val="0"/>
                  </a:schemeClr>
                </a:solidFill>
                <a:latin typeface="Consolas" panose="020B0609020204030204" pitchFamily="49" charset="0"/>
              </a:rPr>
              <a:t>	//return</a:t>
            </a:r>
          </a:p>
          <a:p>
            <a:r>
              <a:rPr lang="en-US" sz="1500" dirty="0">
                <a:solidFill>
                  <a:schemeClr val="accent3">
                    <a:alpha val="0"/>
                  </a:schemeClr>
                </a:solidFill>
                <a:latin typeface="Consolas" panose="020B0609020204030204" pitchFamily="49" charset="0"/>
              </a:rPr>
              <a:t>RECURSE: </a:t>
            </a:r>
            <a:r>
              <a:rPr lang="en-US" sz="1500" dirty="0">
                <a:solidFill>
                  <a:schemeClr val="accent3"/>
                </a:solidFill>
                <a:latin typeface="Consolas" panose="020B0609020204030204" pitchFamily="49" charset="0"/>
              </a:rPr>
              <a:t>SUB SP, SP, #16   </a:t>
            </a:r>
            <a:r>
              <a:rPr lang="en-US" sz="1500" dirty="0">
                <a:solidFill>
                  <a:schemeClr val="bg2">
                    <a:lumMod val="95000"/>
                  </a:schemeClr>
                </a:solidFill>
                <a:latin typeface="Consolas" panose="020B0609020204030204" pitchFamily="49" charset="0"/>
              </a:rPr>
              <a:t>//prepare stack frame, SP = X28 = stack pointer</a:t>
            </a:r>
          </a:p>
          <a:p>
            <a:r>
              <a:rPr lang="en-US" sz="1500" dirty="0">
                <a:solidFill>
                  <a:schemeClr val="accent3"/>
                </a:solidFill>
                <a:latin typeface="Consolas" panose="020B0609020204030204" pitchFamily="49" charset="0"/>
              </a:rPr>
              <a:t>	</a:t>
            </a:r>
            <a:r>
              <a:rPr lang="en-US" sz="1500" dirty="0">
                <a:solidFill>
                  <a:schemeClr val="accent3">
                    <a:alpha val="0"/>
                  </a:schemeClr>
                </a:solidFill>
                <a:latin typeface="Consolas" panose="020B0609020204030204" pitchFamily="49" charset="0"/>
              </a:rPr>
              <a:t>STUR X30, [SP, #8] </a:t>
            </a:r>
            <a:r>
              <a:rPr lang="en-US" sz="1500" dirty="0">
                <a:solidFill>
                  <a:schemeClr val="bg2">
                    <a:lumMod val="95000"/>
                    <a:alpha val="0"/>
                  </a:schemeClr>
                </a:solidFill>
                <a:latin typeface="Consolas" panose="020B0609020204030204" pitchFamily="49" charset="0"/>
              </a:rPr>
              <a:t>//save return address</a:t>
            </a:r>
          </a:p>
          <a:p>
            <a:r>
              <a:rPr lang="en-US" sz="1500" dirty="0">
                <a:solidFill>
                  <a:schemeClr val="accent3">
                    <a:alpha val="0"/>
                  </a:schemeClr>
                </a:solidFill>
                <a:latin typeface="Consolas" panose="020B0609020204030204" pitchFamily="49" charset="0"/>
              </a:rPr>
              <a:t>	STUR X0, [SP, #0] </a:t>
            </a:r>
            <a:r>
              <a:rPr lang="en-US" sz="1500" dirty="0">
                <a:solidFill>
                  <a:schemeClr val="bg2">
                    <a:lumMod val="95000"/>
                    <a:alpha val="0"/>
                  </a:schemeClr>
                </a:solidFill>
                <a:latin typeface="Consolas" panose="020B0609020204030204" pitchFamily="49" charset="0"/>
              </a:rPr>
              <a:t> //save argument n</a:t>
            </a:r>
          </a:p>
          <a:p>
            <a:r>
              <a:rPr lang="en-US" sz="1500" dirty="0">
                <a:solidFill>
                  <a:schemeClr val="accent3">
                    <a:alpha val="0"/>
                  </a:schemeClr>
                </a:solidFill>
                <a:latin typeface="Consolas" panose="020B0609020204030204" pitchFamily="49" charset="0"/>
              </a:rPr>
              <a:t>	SUB X0, X0, #1  </a:t>
            </a:r>
            <a:r>
              <a:rPr lang="en-US" sz="1500" dirty="0">
                <a:solidFill>
                  <a:schemeClr val="bg2">
                    <a:lumMod val="95000"/>
                    <a:alpha val="0"/>
                  </a:schemeClr>
                </a:solidFill>
                <a:latin typeface="Consolas" panose="020B0609020204030204" pitchFamily="49" charset="0"/>
              </a:rPr>
              <a:t>	 //recursive call will have n-1 as argument</a:t>
            </a:r>
          </a:p>
          <a:p>
            <a:r>
              <a:rPr lang="en-US" sz="1500" dirty="0">
                <a:solidFill>
                  <a:schemeClr val="accent3">
                    <a:alpha val="0"/>
                  </a:schemeClr>
                </a:solidFill>
                <a:latin typeface="Consolas" panose="020B0609020204030204" pitchFamily="49" charset="0"/>
              </a:rPr>
              <a:t>	BL FACT </a:t>
            </a:r>
            <a:r>
              <a:rPr lang="en-US" sz="1500" dirty="0">
                <a:solidFill>
                  <a:schemeClr val="bg2">
                    <a:lumMod val="95000"/>
                    <a:alpha val="0"/>
                  </a:schemeClr>
                </a:solidFill>
                <a:latin typeface="Consolas" panose="020B0609020204030204" pitchFamily="49" charset="0"/>
              </a:rPr>
              <a:t>		 //call fact with n-1</a:t>
            </a:r>
          </a:p>
          <a:p>
            <a:r>
              <a:rPr lang="en-US" sz="1500" dirty="0">
                <a:solidFill>
                  <a:schemeClr val="bg2">
                    <a:lumMod val="95000"/>
                    <a:alpha val="0"/>
                  </a:schemeClr>
                </a:solidFill>
                <a:latin typeface="Consolas" panose="020B0609020204030204" pitchFamily="49" charset="0"/>
              </a:rPr>
              <a:t>	//return from recursive call, fact(n-1) is in X1</a:t>
            </a:r>
          </a:p>
          <a:p>
            <a:r>
              <a:rPr lang="en-US" sz="1500" dirty="0">
                <a:solidFill>
                  <a:schemeClr val="accent3">
                    <a:alpha val="0"/>
                  </a:schemeClr>
                </a:solidFill>
                <a:latin typeface="Consolas" panose="020B0609020204030204" pitchFamily="49" charset="0"/>
              </a:rPr>
              <a:t>	LDUR X0, [SP, #0]  </a:t>
            </a:r>
            <a:r>
              <a:rPr lang="en-US" sz="1500" dirty="0">
                <a:solidFill>
                  <a:schemeClr val="bg2">
                    <a:lumMod val="95000"/>
                    <a:alpha val="0"/>
                  </a:schemeClr>
                </a:solidFill>
                <a:latin typeface="Consolas" panose="020B0609020204030204" pitchFamily="49" charset="0"/>
              </a:rPr>
              <a:t>//restore n</a:t>
            </a:r>
          </a:p>
          <a:p>
            <a:r>
              <a:rPr lang="en-US" sz="1500" dirty="0">
                <a:solidFill>
                  <a:schemeClr val="accent3">
                    <a:alpha val="0"/>
                  </a:schemeClr>
                </a:solidFill>
                <a:latin typeface="Consolas" panose="020B0609020204030204" pitchFamily="49" charset="0"/>
              </a:rPr>
              <a:t>	LDUR X30, [SP, #8] </a:t>
            </a:r>
            <a:r>
              <a:rPr lang="en-US" sz="1500" dirty="0">
                <a:solidFill>
                  <a:schemeClr val="bg2">
                    <a:lumMod val="95000"/>
                    <a:alpha val="0"/>
                  </a:schemeClr>
                </a:solidFill>
                <a:latin typeface="Consolas" panose="020B0609020204030204" pitchFamily="49" charset="0"/>
              </a:rPr>
              <a:t>//restore return address</a:t>
            </a:r>
          </a:p>
          <a:p>
            <a:r>
              <a:rPr lang="en-US" sz="1500" dirty="0">
                <a:solidFill>
                  <a:schemeClr val="accent3">
                    <a:alpha val="0"/>
                  </a:schemeClr>
                </a:solidFill>
                <a:latin typeface="Consolas" panose="020B0609020204030204" pitchFamily="49" charset="0"/>
              </a:rPr>
              <a:t>	ADD SP, SP, #16  </a:t>
            </a:r>
            <a:r>
              <a:rPr lang="en-US" sz="1500" dirty="0">
                <a:solidFill>
                  <a:schemeClr val="bg2">
                    <a:lumMod val="95000"/>
                    <a:alpha val="0"/>
                  </a:schemeClr>
                </a:solidFill>
                <a:latin typeface="Consolas" panose="020B0609020204030204" pitchFamily="49" charset="0"/>
              </a:rPr>
              <a:t> //restore stack pointer</a:t>
            </a:r>
          </a:p>
          <a:p>
            <a:r>
              <a:rPr lang="en-US" sz="1500" dirty="0">
                <a:solidFill>
                  <a:schemeClr val="accent3">
                    <a:alpha val="0"/>
                  </a:schemeClr>
                </a:solidFill>
                <a:latin typeface="Consolas" panose="020B0609020204030204" pitchFamily="49" charset="0"/>
              </a:rPr>
              <a:t>	MUL X1, X0, X1   </a:t>
            </a:r>
            <a:r>
              <a:rPr lang="en-US" sz="1500" dirty="0">
                <a:solidFill>
                  <a:schemeClr val="bg2">
                    <a:lumMod val="95000"/>
                    <a:alpha val="0"/>
                  </a:schemeClr>
                </a:solidFill>
                <a:latin typeface="Consolas" panose="020B0609020204030204" pitchFamily="49" charset="0"/>
              </a:rPr>
              <a:t>	 //value to be returned = n*fact(n-1)</a:t>
            </a:r>
          </a:p>
          <a:p>
            <a:r>
              <a:rPr lang="en-US" sz="1500" dirty="0">
                <a:solidFill>
                  <a:schemeClr val="accent3">
                    <a:alpha val="0"/>
                  </a:schemeClr>
                </a:solidFill>
                <a:latin typeface="Consolas" panose="020B0609020204030204" pitchFamily="49" charset="0"/>
              </a:rPr>
              <a:t>	BR X30 	</a:t>
            </a:r>
            <a:r>
              <a:rPr lang="en-US" sz="1500" dirty="0">
                <a:solidFill>
                  <a:schemeClr val="bg2">
                    <a:lumMod val="95000"/>
                    <a:alpha val="0"/>
                  </a:schemeClr>
                </a:solidFill>
                <a:latin typeface="Consolas" panose="020B0609020204030204" pitchFamily="49" charset="0"/>
              </a:rPr>
              <a:t>	 //return</a:t>
            </a:r>
          </a:p>
        </p:txBody>
      </p:sp>
    </p:spTree>
    <p:extLst>
      <p:ext uri="{BB962C8B-B14F-4D97-AF65-F5344CB8AC3E}">
        <p14:creationId xmlns:p14="http://schemas.microsoft.com/office/powerpoint/2010/main" val="15024931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d712cd3-c96d-494a-9db9-f27087647cfc"/>
  <p:tag name="ARTICULATE_DESIGN_ID_OFFICE THEME" val="6pZTbGXi3BY"/>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8127648-\\mac\dropbox\hospitality_template.pptx"/>
  <p:tag name="ARTICULATE_PRESENTER_VERSION" val="8"/>
  <p:tag name="ARTICULATE_USED_PAGE_ORIENTATION" val="1"/>
  <p:tag name="ARTICULATE_USED_PAGE_SIZE" val="7"/>
  <p:tag name="ARTICULATE_SLIDE_COUNT" val="20"/>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369">
      <a:dk1>
        <a:srgbClr val="000000"/>
      </a:dk1>
      <a:lt1>
        <a:srgbClr val="FFFFFF"/>
      </a:lt1>
      <a:dk2>
        <a:srgbClr val="2B2C3B"/>
      </a:dk2>
      <a:lt2>
        <a:srgbClr val="FFFFFF"/>
      </a:lt2>
      <a:accent1>
        <a:srgbClr val="61D9FA"/>
      </a:accent1>
      <a:accent2>
        <a:srgbClr val="F75137"/>
      </a:accent2>
      <a:accent3>
        <a:srgbClr val="A6D82B"/>
      </a:accent3>
      <a:accent4>
        <a:srgbClr val="F92471"/>
      </a:accent4>
      <a:accent5>
        <a:srgbClr val="9966CC"/>
      </a:accent5>
      <a:accent6>
        <a:srgbClr val="F9E132"/>
      </a:accent6>
      <a:hlink>
        <a:srgbClr val="005395"/>
      </a:hlink>
      <a:folHlink>
        <a:srgbClr val="D6D6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10871</TotalTime>
  <Words>14731</Words>
  <Application>Microsoft Macintosh PowerPoint</Application>
  <PresentationFormat>Widescreen</PresentationFormat>
  <Paragraphs>1894</Paragraphs>
  <Slides>58</Slides>
  <Notes>57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Calibri Regular</vt:lpstr>
      <vt:lpstr>Cambria</vt:lpstr>
      <vt:lpstr>Consolas</vt:lpstr>
      <vt:lpstr>Office Theme</vt:lpstr>
      <vt:lpstr>CDA3101</vt:lpstr>
      <vt:lpstr>Welcome!</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Recursion</vt:lpstr>
      <vt:lpstr>Wrap Up</vt:lpstr>
      <vt:lpstr>Thank you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Resch,Cheryl</cp:lastModifiedBy>
  <cp:revision>648</cp:revision>
  <dcterms:created xsi:type="dcterms:W3CDTF">2017-06-08T19:59:47Z</dcterms:created>
  <dcterms:modified xsi:type="dcterms:W3CDTF">2022-12-30T18:40:59Z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Hospitality_Template</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B6C3BCF8-1500-45CB-8446-1B1B38F16F25</vt:lpwstr>
  </property>
  <property fmtid="{D5CDD505-2E9C-101B-9397-08002B2CF9AE}" pid="6" name="ArticulateProjectFull">
    <vt:lpwstr>P:\UFO\CDA3101_f21_Resch\module_content\powerpoints\pptsANDscripts\updated\M03\M03_02_ARMArithmeticAndLogicInstructionsPart1_CDA3101_f21_Resch_v2.ppta</vt:lpwstr>
  </property>
</Properties>
</file>